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260" r:id="rId4"/>
    <p:sldId id="261" r:id="rId5"/>
    <p:sldId id="262" r:id="rId6"/>
    <p:sldId id="264" r:id="rId7"/>
    <p:sldId id="265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11/28/2023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11/28/2023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11/28/2023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11/28/2023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905" y="1886261"/>
            <a:ext cx="9724189" cy="1542739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TSGB cruise 2024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Cadet cruise meeting #2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CSU Maritime Academy</a:t>
            </a:r>
          </a:p>
          <a:p>
            <a:r>
              <a:rPr lang="en-US" dirty="0"/>
              <a:t>November 30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9DE8-E638-3879-24B2-75BE2958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20FD8-88D5-7BFE-57A6-6089397773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2800" y="0"/>
            <a:ext cx="10566400" cy="1143000"/>
          </a:xfrm>
        </p:spPr>
        <p:txBody>
          <a:bodyPr/>
          <a:lstStyle/>
          <a:p>
            <a:pPr algn="ctr"/>
            <a:r>
              <a:rPr lang="en-US" sz="4400" dirty="0"/>
              <a:t>itinerary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1403684"/>
            <a:ext cx="10566400" cy="5325979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Cruise will begin Monday, May 6</a:t>
            </a:r>
            <a:r>
              <a:rPr lang="en-US" sz="2400" b="1" baseline="30000" dirty="0"/>
              <a:t>th</a:t>
            </a:r>
            <a:r>
              <a:rPr lang="en-US" sz="2400" b="1" dirty="0"/>
              <a:t> and end on Tuesday, July 9</a:t>
            </a:r>
            <a:r>
              <a:rPr lang="en-US" sz="2400" b="1" baseline="30000" dirty="0"/>
              <a:t>th</a:t>
            </a:r>
            <a:endParaRPr lang="en-US" dirty="0"/>
          </a:p>
          <a:p>
            <a:pPr lvl="0"/>
            <a:r>
              <a:rPr lang="en-US" dirty="0"/>
              <a:t>May 6th-9th: </a:t>
            </a:r>
          </a:p>
          <a:p>
            <a:pPr lvl="1"/>
            <a:r>
              <a:rPr lang="en-US" dirty="0"/>
              <a:t>Cadets will move aboard</a:t>
            </a:r>
          </a:p>
          <a:p>
            <a:pPr lvl="1"/>
            <a:r>
              <a:rPr lang="en-US" dirty="0"/>
              <a:t>Cadets will complete required vessel familiarization (Station Bill, Lifeboat, MES, Fire Fighting DC turnout gear, etc.) </a:t>
            </a:r>
          </a:p>
          <a:p>
            <a:pPr lvl="1"/>
            <a:r>
              <a:rPr lang="en-US" dirty="0"/>
              <a:t>Cadets will complete required Fire &amp; Boat drill training and performance for USCG prior to departure</a:t>
            </a:r>
          </a:p>
          <a:p>
            <a:pPr marL="457200" lvl="1" indent="0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2800" b="1" dirty="0"/>
              <a:t>Estimated Date of Departure: May 9</a:t>
            </a:r>
            <a:r>
              <a:rPr lang="en-US" sz="2800" b="1" baseline="30000" dirty="0"/>
              <a:t>th</a:t>
            </a:r>
            <a:r>
              <a:rPr lang="en-US" sz="2800" b="1" dirty="0"/>
              <a:t>!!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lvl="0" indent="0" algn="ctr">
              <a:buNone/>
            </a:pPr>
            <a:r>
              <a:rPr lang="en-US" sz="2400" dirty="0"/>
              <a:t>Itinerary includes port stays in Honolulu, Hawaii and Yokohama, Japan with additional stops in the Far East and the West Coast - TBD</a:t>
            </a:r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What to expect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5B39F-83AF-1DBE-043A-A6DDAAECB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632284"/>
            <a:ext cx="10566400" cy="5129463"/>
          </a:xfrm>
        </p:spPr>
        <p:txBody>
          <a:bodyPr>
            <a:normAutofit/>
          </a:bodyPr>
          <a:lstStyle/>
          <a:p>
            <a:pPr algn="l"/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Cruise is an amazing 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o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pportunity - enjoy it!</a:t>
            </a:r>
          </a:p>
          <a:p>
            <a:pPr algn="l"/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Shipboard life is 7 days a week. No days off. Formation will be 0700 daily. WHY? Accountability and communication</a:t>
            </a:r>
          </a:p>
          <a:p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Watch, classes, daywork rotations</a:t>
            </a:r>
            <a:endParaRPr lang="en-US" sz="24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Living spaces are 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tight. 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Be a respectful and courteous roommate. 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B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 a good shipmate!</a:t>
            </a:r>
          </a:p>
          <a:p>
            <a:pPr algn="l"/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Medical 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s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taff, counselors, faculty, instructors, 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c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rew, and fellow shipmates are all here to support you</a:t>
            </a:r>
          </a:p>
          <a:p>
            <a:pPr algn="l"/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YOU ARE HERE TO LEARN &amp;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What you need to prepare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791200" y="2149643"/>
            <a:ext cx="4978400" cy="4114800"/>
          </a:xfrm>
        </p:spPr>
        <p:txBody>
          <a:bodyPr>
            <a:normAutofit/>
          </a:bodyPr>
          <a:lstStyle/>
          <a:p>
            <a:r>
              <a:rPr lang="en-US" sz="2800" b="1" dirty="0"/>
              <a:t>Pass your pre-requisite courses!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19F52F-0AC4-36AA-A1D7-0330B8912B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2149643"/>
            <a:ext cx="4978400" cy="4114800"/>
          </a:xfrm>
        </p:spPr>
        <p:txBody>
          <a:bodyPr>
            <a:normAutofit/>
          </a:bodyPr>
          <a:lstStyle/>
          <a:p>
            <a:r>
              <a:rPr lang="en-US" sz="2800" b="1" dirty="0"/>
              <a:t>Get your TWIC and Passport if you haven’t already - you must bring these items with you on cruise</a:t>
            </a:r>
          </a:p>
        </p:txBody>
      </p:sp>
    </p:spTree>
    <p:extLst>
      <p:ext uri="{BB962C8B-B14F-4D97-AF65-F5344CB8AC3E}">
        <p14:creationId xmlns:p14="http://schemas.microsoft.com/office/powerpoint/2010/main" val="37592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6DE4-520A-6312-60E2-0CDC9EB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UNIFORMS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9B2E4-43E6-50D0-D2E4-BF480A9955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1" y="1880937"/>
            <a:ext cx="4978400" cy="4114800"/>
          </a:xfrm>
        </p:spPr>
        <p:txBody>
          <a:bodyPr/>
          <a:lstStyle/>
          <a:p>
            <a:r>
              <a:rPr lang="en-US" sz="2400" b="1" dirty="0"/>
              <a:t>Uniforms – have your khaki coveralls ready to go</a:t>
            </a:r>
          </a:p>
          <a:p>
            <a:endParaRPr lang="en-US" b="1" dirty="0"/>
          </a:p>
          <a:p>
            <a:r>
              <a:rPr lang="en-US" sz="2400" b="1" dirty="0"/>
              <a:t>Uniform of the day will be published in the Bear’s Tale and Plan of the Day the night before</a:t>
            </a:r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7714A-9FCC-4ACF-FBB2-C4CC2EF6AF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799" y="1880937"/>
            <a:ext cx="4978400" cy="4114800"/>
          </a:xfrm>
        </p:spPr>
        <p:txBody>
          <a:bodyPr>
            <a:normAutofit/>
          </a:bodyPr>
          <a:lstStyle/>
          <a:p>
            <a:r>
              <a:rPr lang="en-US" sz="2400" b="1" dirty="0"/>
              <a:t>Salt and Peppers will be required for manning the rails at arrival and departure from each port</a:t>
            </a:r>
          </a:p>
        </p:txBody>
      </p:sp>
    </p:spTree>
    <p:extLst>
      <p:ext uri="{BB962C8B-B14F-4D97-AF65-F5344CB8AC3E}">
        <p14:creationId xmlns:p14="http://schemas.microsoft.com/office/powerpoint/2010/main" val="11295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FD82-BE65-5A3D-4048-9538D5AA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Packing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5DD37-5F93-700F-8BE3-C2DB670FA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784685"/>
            <a:ext cx="4978400" cy="4114800"/>
          </a:xfrm>
        </p:spPr>
        <p:txBody>
          <a:bodyPr>
            <a:normAutofit/>
          </a:bodyPr>
          <a:lstStyle/>
          <a:p>
            <a:r>
              <a:rPr lang="en-US" sz="2400" b="1" dirty="0"/>
              <a:t>Packing list can be found on TSGB Cruise webpage under “Information for Cadets”</a:t>
            </a:r>
          </a:p>
          <a:p>
            <a:r>
              <a:rPr lang="en-US" sz="2400" dirty="0"/>
              <a:t>Please do not bring anything highly  flammable (fluffy rugs, fluffy down comforters, excess pillows, etc.)</a:t>
            </a:r>
          </a:p>
          <a:p>
            <a:r>
              <a:rPr lang="en-US" sz="2400" dirty="0"/>
              <a:t>Sheets and pillowcases will be provided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10681-7006-23B5-30A0-5DB326F83A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1784685"/>
            <a:ext cx="4978400" cy="4114800"/>
          </a:xfrm>
        </p:spPr>
        <p:txBody>
          <a:bodyPr/>
          <a:lstStyle/>
          <a:p>
            <a:r>
              <a:rPr lang="en-US" sz="2400" dirty="0"/>
              <a:t>Fishing rods – OK</a:t>
            </a:r>
          </a:p>
          <a:p>
            <a:r>
              <a:rPr lang="en-US" sz="2400" dirty="0"/>
              <a:t>Surfboards – OK </a:t>
            </a:r>
          </a:p>
          <a:p>
            <a:r>
              <a:rPr lang="en-US" sz="2400" dirty="0"/>
              <a:t>TV’s – OK </a:t>
            </a:r>
          </a:p>
          <a:p>
            <a:r>
              <a:rPr lang="en-US" sz="2400" dirty="0"/>
              <a:t>You can bring a reasonable amount of snacks (no pallets of food allowed)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Important reminders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12801" y="1874921"/>
            <a:ext cx="4978400" cy="4664242"/>
          </a:xfrm>
        </p:spPr>
        <p:txBody>
          <a:bodyPr>
            <a:normAutofit/>
          </a:bodyPr>
          <a:lstStyle/>
          <a:p>
            <a:pPr algn="l"/>
            <a:r>
              <a:rPr lang="en-US" sz="25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Nothing goes down the toilet that is not bodily fluids or provided toilet paper</a:t>
            </a:r>
          </a:p>
          <a:p>
            <a:pPr algn="l"/>
            <a:r>
              <a:rPr lang="en-US" sz="25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One hand for you, one hand for the ship. You are on a moving platform</a:t>
            </a:r>
          </a:p>
          <a:p>
            <a:pPr algn="l"/>
            <a:r>
              <a:rPr lang="en-US" sz="25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Exterior ladders and stairwells can be very slippery – go slow and be careful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DAEF1-5755-29C7-E990-32E37CF2B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1874921"/>
            <a:ext cx="4978400" cy="4549942"/>
          </a:xfrm>
        </p:spPr>
        <p:txBody>
          <a:bodyPr/>
          <a:lstStyle/>
          <a:p>
            <a:pPr algn="l"/>
            <a:r>
              <a:rPr lang="en-US" sz="2500" b="1" dirty="0">
                <a:solidFill>
                  <a:srgbClr val="242424"/>
                </a:solidFill>
                <a:latin typeface="Calibri" panose="020F0502020204030204" pitchFamily="34" charset="0"/>
              </a:rPr>
              <a:t>Do not let doors slam</a:t>
            </a:r>
            <a:endParaRPr lang="en-US" sz="2500" b="1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2500" dirty="0">
                <a:solidFill>
                  <a:srgbClr val="242424"/>
                </a:solidFill>
                <a:latin typeface="Calibri" panose="020F0502020204030204" pitchFamily="34" charset="0"/>
              </a:rPr>
              <a:t>Please be c</a:t>
            </a:r>
            <a:r>
              <a:rPr lang="en-US" sz="25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ourteous of noise - watch standers sleep all hours of the day</a:t>
            </a:r>
          </a:p>
          <a:p>
            <a:pPr algn="l"/>
            <a:r>
              <a:rPr lang="en-US" sz="25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No cell phone use</a:t>
            </a:r>
            <a:r>
              <a:rPr lang="en-US" sz="25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allowed while walking around the decks at any time, during work hours, during classes, or in line at mess</a:t>
            </a:r>
            <a:endParaRPr lang="en-US" sz="2500" b="1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FAB5-A79F-67C6-FC6E-A387174D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ABB4E-C452-CB04-6D75-AE47F4E50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95461-5133-A560-F00A-67DB13E5B91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A725F50D-036D-42E9-8BE4-5E8C740686A1}" vid="{2BF94DBE-E897-41AE-BC8D-5738C7ADC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69</TotalTime>
  <Words>431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Ocean design template</vt:lpstr>
      <vt:lpstr>TSGB cruise 2024  Cadet cruise meeting #2</vt:lpstr>
      <vt:lpstr>PowerPoint Presentation</vt:lpstr>
      <vt:lpstr>itinerary</vt:lpstr>
      <vt:lpstr>What to expect</vt:lpstr>
      <vt:lpstr>What you need to prepare</vt:lpstr>
      <vt:lpstr>UNIFORMS </vt:lpstr>
      <vt:lpstr>Packing list</vt:lpstr>
      <vt:lpstr>Important reminders</vt:lpstr>
      <vt:lpstr>PowerPoint Presentation</vt:lpstr>
    </vt:vector>
  </TitlesOfParts>
  <Company>California State University Maritime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TSGB cruise 2024  Cadet cruise meeting #2</dc:title>
  <dc:creator>Fowler, Jessica L.</dc:creator>
  <cp:lastModifiedBy>Fowler, Jessica L.</cp:lastModifiedBy>
  <cp:revision>1</cp:revision>
  <dcterms:created xsi:type="dcterms:W3CDTF">2023-11-28T17:41:22Z</dcterms:created>
  <dcterms:modified xsi:type="dcterms:W3CDTF">2023-11-28T18:50:50Z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