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48" r:id="rId5"/>
  </p:sldMasterIdLst>
  <p:sldIdLst>
    <p:sldId id="273" r:id="rId6"/>
    <p:sldId id="286" r:id="rId7"/>
    <p:sldId id="267" r:id="rId8"/>
    <p:sldId id="275" r:id="rId9"/>
    <p:sldId id="263" r:id="rId10"/>
    <p:sldId id="264" r:id="rId11"/>
    <p:sldId id="262" r:id="rId12"/>
    <p:sldId id="261" r:id="rId13"/>
    <p:sldId id="266" r:id="rId14"/>
    <p:sldId id="265" r:id="rId15"/>
    <p:sldId id="269" r:id="rId16"/>
    <p:sldId id="268" r:id="rId17"/>
    <p:sldId id="276" r:id="rId18"/>
    <p:sldId id="288" r:id="rId19"/>
    <p:sldId id="277" r:id="rId20"/>
    <p:sldId id="282" r:id="rId21"/>
    <p:sldId id="278" r:id="rId22"/>
    <p:sldId id="280" r:id="rId23"/>
    <p:sldId id="283" r:id="rId24"/>
    <p:sldId id="284" r:id="rId25"/>
    <p:sldId id="285" r:id="rId26"/>
    <p:sldId id="259" r:id="rId27"/>
    <p:sldId id="258" r:id="rId28"/>
    <p:sldId id="257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E7444E5-469D-29AD-D6D0-17D133FFCA49}" v="45" dt="2022-10-17T22:37:01.108"/>
    <p1510:client id="{F934A943-EB2E-499F-BE84-8358749F55B5}" v="2680" dt="2022-10-20T17:06:44.58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microsoft.com/office/2015/10/relationships/revisionInfo" Target="revisionInfo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presProps" Target="presProps.xml"/><Relationship Id="rId8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E0A23-DAA5-4D17-B9AE-B2E3356F94CC}" type="datetimeFigureOut">
              <a:rPr lang="en-US" smtClean="0"/>
              <a:t>10/21/2022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581B4-B912-43CD-9D75-DCA10F8527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4597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E0A23-DAA5-4D17-B9AE-B2E3356F94CC}" type="datetimeFigureOut">
              <a:rPr lang="en-US" smtClean="0"/>
              <a:t>10/21/2022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581B4-B912-43CD-9D75-DCA10F8527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9224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E0A23-DAA5-4D17-B9AE-B2E3356F94CC}" type="datetimeFigureOut">
              <a:rPr lang="en-US" smtClean="0"/>
              <a:t>10/21/2022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581B4-B912-43CD-9D75-DCA10F8527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0265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E0A23-DAA5-4D17-B9AE-B2E3356F94CC}" type="datetimeFigureOut">
              <a:rPr lang="en-US" smtClean="0"/>
              <a:t>10/21/2022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581B4-B912-43CD-9D75-DCA10F8527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4909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E0A23-DAA5-4D17-B9AE-B2E3356F94CC}" type="datetimeFigureOut">
              <a:rPr lang="en-US" smtClean="0"/>
              <a:t>10/21/2022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581B4-B912-43CD-9D75-DCA10F8527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3815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E0A23-DAA5-4D17-B9AE-B2E3356F94CC}" type="datetimeFigureOut">
              <a:rPr lang="en-US" smtClean="0"/>
              <a:t>10/21/2022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581B4-B912-43CD-9D75-DCA10F8527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8272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E0A23-DAA5-4D17-B9AE-B2E3356F94CC}" type="datetimeFigureOut">
              <a:rPr lang="en-US" smtClean="0"/>
              <a:t>10/21/2022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581B4-B912-43CD-9D75-DCA10F8527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3927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E0A23-DAA5-4D17-B9AE-B2E3356F94CC}" type="datetimeFigureOut">
              <a:rPr lang="en-US" smtClean="0"/>
              <a:t>10/21/2022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581B4-B912-43CD-9D75-DCA10F8527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9749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E0A23-DAA5-4D17-B9AE-B2E3356F94CC}" type="datetimeFigureOut">
              <a:rPr lang="en-US" smtClean="0"/>
              <a:t>10/21/2022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581B4-B912-43CD-9D75-DCA10F8527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2913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E0A23-DAA5-4D17-B9AE-B2E3356F94CC}" type="datetimeFigureOut">
              <a:rPr lang="en-US" smtClean="0"/>
              <a:t>10/21/2022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581B4-B912-43CD-9D75-DCA10F8527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3839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E0A23-DAA5-4D17-B9AE-B2E3356F94CC}" type="datetimeFigureOut">
              <a:rPr lang="en-US" smtClean="0"/>
              <a:t>10/21/2022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581B4-B912-43CD-9D75-DCA10F8527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358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10/21/2022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10/21/2022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10/21/2022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10/21/2022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AE0A23-DAA5-4D17-B9AE-B2E3356F94CC}" type="datetimeFigureOut">
              <a:rPr lang="en-US" smtClean="0"/>
              <a:t>10/21/2022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3581B4-B912-43CD-9D75-DCA10F8527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282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co.uscg.mil/Portals/9/NMC/pdfs/forms/CG_719K.pdf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aritime.dot.gov/sites/marad.dot.gov/files/2022-09/U.S.-flag%20Contact%20List%20Sept%202022.pdf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transfer.data.calstate.edu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6" Type="http://schemas.openxmlformats.org/officeDocument/2006/relationships/hyperlink" Target="mailto:dgonzalez@csum.edu" TargetMode="External"/><Relationship Id="rId5" Type="http://schemas.openxmlformats.org/officeDocument/2006/relationships/hyperlink" Target="mailto:cleff@csum.edu" TargetMode="Externa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130377" y="1074230"/>
            <a:ext cx="564291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>
                <a:solidFill>
                  <a:schemeClr val="bg1"/>
                </a:solidFill>
                <a:latin typeface="Helvetica" pitchFamily="2" charset="0"/>
              </a:rPr>
              <a:t>Commercial Cruise Program (STII)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130377" y="2897820"/>
            <a:ext cx="5642919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800">
                <a:solidFill>
                  <a:srgbClr val="EEC110"/>
                </a:solidFill>
                <a:latin typeface="Calibri"/>
                <a:cs typeface="Helvetica"/>
              </a:rPr>
              <a:t>Meeting #2</a:t>
            </a:r>
            <a:endParaRPr lang="en-US" sz="2800">
              <a:solidFill>
                <a:srgbClr val="EEC110"/>
              </a:solidFill>
              <a:latin typeface="Calibri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96000" y="4710622"/>
            <a:ext cx="5642919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r"/>
            <a:r>
              <a:rPr lang="en-US" sz="2400">
                <a:solidFill>
                  <a:schemeClr val="bg1"/>
                </a:solidFill>
                <a:latin typeface="Calibri"/>
                <a:cs typeface="Helvetica"/>
              </a:rPr>
              <a:t>Career Services</a:t>
            </a:r>
          </a:p>
          <a:p>
            <a:pPr algn="r"/>
            <a:r>
              <a:rPr lang="en-US" sz="2400">
                <a:solidFill>
                  <a:schemeClr val="bg1"/>
                </a:solidFill>
                <a:latin typeface="Calibri"/>
                <a:cs typeface="Helvetica"/>
              </a:rPr>
              <a:t>10/20/2022</a:t>
            </a:r>
          </a:p>
        </p:txBody>
      </p:sp>
    </p:spTree>
    <p:extLst>
      <p:ext uri="{BB962C8B-B14F-4D97-AF65-F5344CB8AC3E}">
        <p14:creationId xmlns:p14="http://schemas.microsoft.com/office/powerpoint/2010/main" val="25901894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627990A-A02F-4680-95F9-7A6D1F47E3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0059"/>
            <a:ext cx="12192000" cy="6858000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8C0458A1-8552-4D98-8AD3-0D264287B3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accent1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Required Documents: USCG Physicals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16CBB3E-2913-45CD-A180-CEAC02FE47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6865" y="1657642"/>
            <a:ext cx="6837727" cy="4351338"/>
          </a:xfrm>
        </p:spPr>
        <p:txBody>
          <a:bodyPr vert="horz" lIns="91440" tIns="45720" rIns="91440" bIns="45720" rtlCol="0" anchor="t">
            <a:normAutofit fontScale="77500" lnSpcReduction="20000"/>
          </a:bodyPr>
          <a:lstStyle/>
          <a:p>
            <a:r>
              <a:rPr lang="en-US" sz="2000" b="0" i="0" u="none" strike="noStrike" dirty="0">
                <a:solidFill>
                  <a:srgbClr val="000000"/>
                </a:solidFill>
                <a:effectLst/>
              </a:rPr>
              <a:t>All students must have a USCG Physical valid through</a:t>
            </a:r>
            <a:r>
              <a:rPr lang="en-US" sz="2000" dirty="0">
                <a:solidFill>
                  <a:srgbClr val="000000"/>
                </a:solidFill>
              </a:rPr>
              <a:t> end of your commercial cruise, anticipated August 2023.</a:t>
            </a:r>
            <a:endParaRPr lang="en-US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000" b="0" i="0" u="none" strike="noStrike" dirty="0">
                <a:solidFill>
                  <a:srgbClr val="000000"/>
                </a:solidFill>
                <a:effectLst/>
              </a:rPr>
              <a:t>Physicals expire after one year.</a:t>
            </a:r>
            <a:endParaRPr lang="en-US" sz="2000" dirty="0"/>
          </a:p>
          <a:p>
            <a:r>
              <a:rPr lang="en-US" sz="2000" b="0" i="0" u="none" strike="noStrike" dirty="0">
                <a:solidFill>
                  <a:srgbClr val="000000"/>
                </a:solidFill>
                <a:effectLst/>
              </a:rPr>
              <a:t>Physicals may be completed in the Student Health Center.</a:t>
            </a:r>
            <a:r>
              <a:rPr lang="en-US" sz="2000" dirty="0">
                <a:solidFill>
                  <a:srgbClr val="000000"/>
                </a:solidFill>
              </a:rPr>
              <a:t> </a:t>
            </a:r>
            <a:endParaRPr lang="en-US" sz="2000" b="0" i="0" u="none" strike="noStrike" dirty="0">
              <a:solidFill>
                <a:srgbClr val="000000"/>
              </a:solidFill>
              <a:effectLst/>
              <a:cs typeface="Calibri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You must sign a Student Health Center ROI at the time of your physical, in order for Career Services to provide this document to companies.</a:t>
            </a:r>
            <a:endParaRPr lang="en-US" sz="2000" dirty="0"/>
          </a:p>
          <a:p>
            <a:pPr lvl="1"/>
            <a:r>
              <a:rPr lang="en-US" sz="1600" dirty="0">
                <a:solidFill>
                  <a:srgbClr val="000000"/>
                </a:solidFill>
                <a:cs typeface="Calibri"/>
              </a:rPr>
              <a:t>Please take a </a:t>
            </a:r>
            <a:r>
              <a:rPr lang="en-US" sz="1600" b="1" dirty="0">
                <a:solidFill>
                  <a:srgbClr val="FF0000"/>
                </a:solidFill>
                <a:cs typeface="Calibri"/>
              </a:rPr>
              <a:t>printed copy</a:t>
            </a:r>
            <a:r>
              <a:rPr lang="en-US" sz="1600" dirty="0">
                <a:solidFill>
                  <a:srgbClr val="000000"/>
                </a:solidFill>
                <a:cs typeface="Calibri"/>
              </a:rPr>
              <a:t> of the Medical ROI and the </a:t>
            </a:r>
            <a:r>
              <a:rPr lang="en-US" sz="1600" dirty="0">
                <a:solidFill>
                  <a:srgbClr val="000000"/>
                </a:solidFill>
                <a:cs typeface="Calibri"/>
                <a:hlinkClick r:id="rId3"/>
              </a:rPr>
              <a:t>719 K Form</a:t>
            </a:r>
            <a:r>
              <a:rPr lang="en-US" sz="1600" dirty="0">
                <a:solidFill>
                  <a:srgbClr val="000000"/>
                </a:solidFill>
                <a:cs typeface="Calibri"/>
              </a:rPr>
              <a:t> (Typed Out) to your physical appointment, then upload a copy of both document via Move It to your designated Career Coordinator </a:t>
            </a:r>
          </a:p>
          <a:p>
            <a:pPr lvl="1"/>
            <a:r>
              <a:rPr lang="en-US" sz="1600" dirty="0">
                <a:solidFill>
                  <a:srgbClr val="000000"/>
                </a:solidFill>
                <a:cs typeface="Calibri"/>
              </a:rPr>
              <a:t>Please note the Medical ROI Form is not the same as the Career Services general ROI form</a:t>
            </a:r>
          </a:p>
          <a:p>
            <a:pPr lvl="1"/>
            <a:r>
              <a:rPr lang="en-US" sz="1600" dirty="0">
                <a:solidFill>
                  <a:srgbClr val="000000"/>
                </a:solidFill>
              </a:rPr>
              <a:t>If you did </a:t>
            </a:r>
            <a:r>
              <a:rPr lang="en-US" sz="1600" u="sng" dirty="0">
                <a:solidFill>
                  <a:srgbClr val="000000"/>
                </a:solidFill>
              </a:rPr>
              <a:t>not </a:t>
            </a:r>
            <a:r>
              <a:rPr lang="en-US" sz="1600" dirty="0">
                <a:solidFill>
                  <a:srgbClr val="000000"/>
                </a:solidFill>
              </a:rPr>
              <a:t>have your physical done on cruise this past summer, head to the student health center to have it done ASAP.</a:t>
            </a:r>
          </a:p>
          <a:p>
            <a:pPr lvl="1"/>
            <a:r>
              <a:rPr lang="en-US" sz="1600" dirty="0">
                <a:solidFill>
                  <a:srgbClr val="000000"/>
                </a:solidFill>
              </a:rPr>
              <a:t>If you did have your physical done on cruise this past summer, please schedule an appointment to have it re-done at the beginning of Spring semester.</a:t>
            </a:r>
          </a:p>
          <a:p>
            <a:r>
              <a:rPr lang="en-US" sz="2000" dirty="0">
                <a:solidFill>
                  <a:srgbClr val="000000"/>
                </a:solidFill>
              </a:rPr>
              <a:t>USCG physicals should be uploaded to Career Services no later than the end of Fall Semester</a:t>
            </a:r>
            <a:endParaRPr lang="en-US" sz="2000" dirty="0">
              <a:solidFill>
                <a:srgbClr val="000000"/>
              </a:solidFill>
              <a:cs typeface="Calibri"/>
            </a:endParaRPr>
          </a:p>
          <a:p>
            <a:r>
              <a:rPr lang="en-US" sz="2000" b="0" i="0" u="none" strike="noStrike" dirty="0">
                <a:solidFill>
                  <a:srgbClr val="000000"/>
                </a:solidFill>
                <a:effectLst/>
              </a:rPr>
              <a:t>Some companies require extra physicals</a:t>
            </a:r>
            <a:r>
              <a:rPr lang="en-US" sz="2000" dirty="0">
                <a:solidFill>
                  <a:srgbClr val="000000"/>
                </a:solidFill>
              </a:rPr>
              <a:t>/blood tests—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</a:rPr>
              <a:t>these procedures may be at the cadet’s personal expense.</a:t>
            </a:r>
            <a:r>
              <a:rPr lang="en-US" sz="2000" dirty="0">
                <a:solidFill>
                  <a:srgbClr val="000000"/>
                </a:solidFill>
              </a:rPr>
              <a:t> </a:t>
            </a:r>
            <a:endParaRPr lang="en-US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000" b="0" i="0" u="none" strike="noStrike" dirty="0">
                <a:solidFill>
                  <a:srgbClr val="000000"/>
                </a:solidFill>
                <a:effectLst/>
              </a:rPr>
              <a:t>Cadets who do not pass a company’s physical requirements are not allowed to sail with that company and are not guaranteed another billet.</a:t>
            </a:r>
            <a:endParaRPr lang="en-US" sz="2000" dirty="0"/>
          </a:p>
          <a:p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7B8AF21-8226-4EA4-B0D8-7EDBB6561C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23793" y="1368197"/>
            <a:ext cx="2155466" cy="269734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DCFFD2A-F8A0-4896-894B-575A0433713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14682" y="2960532"/>
            <a:ext cx="1825017" cy="226496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" name="Picture 2" descr="Table&#10;&#10;Description automatically generated">
            <a:extLst>
              <a:ext uri="{FF2B5EF4-FFF2-40B4-BE49-F238E27FC236}">
                <a16:creationId xmlns:a16="http://schemas.microsoft.com/office/drawing/2014/main" id="{537F11C4-DDC1-E8DD-A764-83AE6B020C7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69687" y="3363130"/>
            <a:ext cx="2043830" cy="2647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0441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627990A-A02F-4680-95F9-7A6D1F47E3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3864C219-8259-4355-A8DF-5EB4445556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accent1">
                    <a:lumMod val="50000"/>
                  </a:schemeClr>
                </a:solidFill>
                <a:latin typeface="Helvetica"/>
                <a:cs typeface="Helvetica"/>
              </a:rPr>
              <a:t>Requirements (Quick Note)</a:t>
            </a:r>
            <a:endParaRPr lang="en-US">
              <a:solidFill>
                <a:schemeClr val="accent1">
                  <a:lumMod val="50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20BFBBF-4A70-473E-B7BF-52B9A3421D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81125"/>
            <a:ext cx="10515600" cy="42291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000" b="1"/>
              <a:t>Sea Time Requirements (based on Deck or Engine)</a:t>
            </a:r>
            <a:endParaRPr lang="en-US" sz="2000" b="1">
              <a:cs typeface="Calibri"/>
            </a:endParaRPr>
          </a:p>
          <a:p>
            <a:pPr lvl="1"/>
            <a:r>
              <a:rPr lang="en-US" sz="2000"/>
              <a:t>Deck: minimum 93 days</a:t>
            </a:r>
            <a:endParaRPr lang="en-US" sz="2000">
              <a:cs typeface="Calibri"/>
            </a:endParaRPr>
          </a:p>
          <a:p>
            <a:pPr lvl="1"/>
            <a:r>
              <a:rPr lang="en-US" sz="2000"/>
              <a:t>Engine: minimum 60 days</a:t>
            </a:r>
            <a:endParaRPr lang="en-US" sz="2000">
              <a:cs typeface="Calibri"/>
            </a:endParaRPr>
          </a:p>
          <a:p>
            <a:r>
              <a:rPr lang="en-US" sz="2000" b="1"/>
              <a:t>Vessel Requirements (based on Deck or Engine) </a:t>
            </a:r>
            <a:endParaRPr lang="en-US" sz="2000" b="1">
              <a:cs typeface="Calibri"/>
            </a:endParaRPr>
          </a:p>
          <a:p>
            <a:pPr lvl="1"/>
            <a:r>
              <a:rPr lang="en-US" sz="2000"/>
              <a:t>Deck: minimum </a:t>
            </a:r>
            <a:r>
              <a:rPr lang="en-US" sz="2000">
                <a:solidFill>
                  <a:srgbClr val="000000"/>
                </a:solidFill>
              </a:rPr>
              <a:t>100 GRT, ideally at least </a:t>
            </a:r>
            <a:r>
              <a:rPr lang="en-US" sz="2000">
                <a:solidFill>
                  <a:srgbClr val="FF0000"/>
                </a:solidFill>
              </a:rPr>
              <a:t>1600 GRT (Gross Registered Tons)  </a:t>
            </a:r>
            <a:endParaRPr lang="en-US" sz="2000">
              <a:solidFill>
                <a:srgbClr val="FF0000"/>
              </a:solidFill>
              <a:cs typeface="Calibri"/>
            </a:endParaRPr>
          </a:p>
          <a:p>
            <a:pPr lvl="1"/>
            <a:r>
              <a:rPr lang="en-US" sz="2000"/>
              <a:t>Engine: minimum 4000 HP (horsepower)  </a:t>
            </a:r>
            <a:endParaRPr lang="en-US" sz="2000">
              <a:cs typeface="Calibri"/>
            </a:endParaRPr>
          </a:p>
          <a:p>
            <a:r>
              <a:rPr lang="en-US" sz="2000" b="1"/>
              <a:t>All companies required to participate in EMBARC (Every Mariner Builds a Respectful Culture) Agreements</a:t>
            </a:r>
            <a:endParaRPr lang="en-US" sz="2000" b="1">
              <a:cs typeface="Calibri"/>
            </a:endParaRPr>
          </a:p>
          <a:p>
            <a:r>
              <a:rPr lang="en-US" sz="2000" b="1"/>
              <a:t>For cadets going on a tanker vessel, all must take tanker course (NAU 320) or weekend course </a:t>
            </a:r>
            <a:endParaRPr lang="en-US" sz="2000" b="1">
              <a:cs typeface="Calibri"/>
            </a:endParaRPr>
          </a:p>
          <a:p>
            <a:r>
              <a:rPr lang="en-US" sz="2000" b="1"/>
              <a:t>If you have already completed CRU 200 or CRU 250 and partial sea time, you must enroll in CRU 390 (Deck) or CRU 395 (Engine)</a:t>
            </a:r>
            <a:endParaRPr lang="en-US" sz="2000" b="1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738953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627990A-A02F-4680-95F9-7A6D1F47E3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42D83E5F-0CE2-4B77-8418-5850343AAC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>
                <a:solidFill>
                  <a:schemeClr val="accent1">
                    <a:lumMod val="50000"/>
                  </a:schemeClr>
                </a:solidFill>
                <a:latin typeface="Helvetica"/>
                <a:cs typeface="Helvetica"/>
              </a:rPr>
              <a:t>Contacting Companies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9DC205F-7321-44AD-8198-1E8790CE9E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73287"/>
            <a:ext cx="10515600" cy="4154115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 b="0" i="0" u="none" strike="noStrike">
                <a:solidFill>
                  <a:srgbClr val="000000"/>
                </a:solidFill>
                <a:effectLst/>
              </a:rPr>
              <a:t>You are welcome and encouraged to foster professional relationships with contacts in your top choice companies (consider LinkedIn</a:t>
            </a:r>
            <a:r>
              <a:rPr lang="en-US">
                <a:solidFill>
                  <a:srgbClr val="000000"/>
                </a:solidFill>
              </a:rPr>
              <a:t>, Job fairs) </a:t>
            </a:r>
            <a:endParaRPr lang="en-US" b="0" i="0" u="none" strike="noStrike">
              <a:solidFill>
                <a:srgbClr val="000000"/>
              </a:solidFill>
              <a:effectLst/>
              <a:cs typeface="Calibri"/>
            </a:endParaRPr>
          </a:p>
          <a:p>
            <a:pPr lvl="1"/>
            <a:r>
              <a:rPr lang="en-US" sz="2800" b="0" i="0" u="none" strike="noStrike">
                <a:solidFill>
                  <a:srgbClr val="000000"/>
                </a:solidFill>
                <a:effectLst/>
              </a:rPr>
              <a:t>Please do not cold call</a:t>
            </a:r>
            <a:r>
              <a:rPr lang="en-US" sz="2800">
                <a:solidFill>
                  <a:srgbClr val="000000"/>
                </a:solidFill>
              </a:rPr>
              <a:t> – all companies are contacted by Career Services.</a:t>
            </a:r>
            <a:endParaRPr lang="en-US" sz="2800" b="0" i="0" u="none" strike="noStrike">
              <a:solidFill>
                <a:srgbClr val="000000"/>
              </a:solidFill>
              <a:effectLst/>
              <a:cs typeface="Calibri"/>
            </a:endParaRPr>
          </a:p>
          <a:p>
            <a:r>
              <a:rPr lang="en-US">
                <a:solidFill>
                  <a:srgbClr val="000000"/>
                </a:solidFill>
              </a:rPr>
              <a:t>Remember</a:t>
            </a:r>
            <a:r>
              <a:rPr lang="en-US" b="0" i="0" u="none" strike="noStrike">
                <a:solidFill>
                  <a:srgbClr val="000000"/>
                </a:solidFill>
                <a:effectLst/>
              </a:rPr>
              <a:t>, when it comes to finalizing a billet for your commercial cruise, you must consult with your designated Career Coordinator, who will verify guidelines and requirements, and finalize the process.</a:t>
            </a:r>
            <a:r>
              <a:rPr lang="en-US">
                <a:solidFill>
                  <a:srgbClr val="000000"/>
                </a:solidFill>
              </a:rPr>
              <a:t> </a:t>
            </a:r>
            <a:endParaRPr lang="en-US" b="0" i="0" u="none" strike="noStrike">
              <a:solidFill>
                <a:srgbClr val="000000"/>
              </a:solidFill>
              <a:effectLst/>
              <a:cs typeface="Calibri"/>
            </a:endParaRPr>
          </a:p>
          <a:p>
            <a:r>
              <a:rPr lang="en-US">
                <a:solidFill>
                  <a:srgbClr val="000000"/>
                </a:solidFill>
              </a:rPr>
              <a:t>Please note, some companies determine billets based on ranking list, resumes, and/or interviews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2731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74EEA57-52FA-488B-73AD-1E94452808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8666820-4742-113E-86E2-CB6D2B34BC2E}"/>
              </a:ext>
            </a:extLst>
          </p:cNvPr>
          <p:cNvSpPr txBox="1"/>
          <p:nvPr/>
        </p:nvSpPr>
        <p:spPr>
          <a:xfrm>
            <a:off x="732971" y="515257"/>
            <a:ext cx="7351485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400">
                <a:solidFill>
                  <a:srgbClr val="1F4E79"/>
                </a:solidFill>
                <a:latin typeface="Helvetica"/>
              </a:rPr>
              <a:t>Contacting</a:t>
            </a:r>
            <a:r>
              <a:rPr lang="en-US" sz="4800">
                <a:solidFill>
                  <a:srgbClr val="1F4E79"/>
                </a:solidFill>
                <a:latin typeface="Helvetica"/>
              </a:rPr>
              <a:t> </a:t>
            </a:r>
            <a:r>
              <a:rPr lang="en-US" sz="4400">
                <a:solidFill>
                  <a:srgbClr val="1F4E79"/>
                </a:solidFill>
                <a:latin typeface="Helvetica"/>
              </a:rPr>
              <a:t>Companies</a:t>
            </a:r>
            <a:r>
              <a:rPr lang="en-US" sz="4400">
                <a:latin typeface="Helvetica"/>
                <a:cs typeface="Helvetica"/>
              </a:rPr>
              <a:t>​</a:t>
            </a:r>
            <a:endParaRPr lang="en-US" sz="440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15DA6EE-AF7D-83FF-DCC4-998A1BE8C774}"/>
              </a:ext>
            </a:extLst>
          </p:cNvPr>
          <p:cNvSpPr txBox="1"/>
          <p:nvPr/>
        </p:nvSpPr>
        <p:spPr>
          <a:xfrm>
            <a:off x="870856" y="1560285"/>
            <a:ext cx="8363856" cy="35394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800">
                <a:cs typeface="Calibri" panose="020F0502020204030204"/>
              </a:rPr>
              <a:t>Career Services will be sending an initial invitation to Companies to participate in Summer 2023 CCP in the month of October</a:t>
            </a:r>
          </a:p>
          <a:p>
            <a:pPr marL="285750" indent="-285750">
              <a:buFont typeface="Arial"/>
              <a:buChar char="•"/>
            </a:pPr>
            <a:r>
              <a:rPr lang="en-US" sz="2800">
                <a:cs typeface="Calibri" panose="020F0502020204030204"/>
              </a:rPr>
              <a:t>As responses are coming in from companies, Career Services will track status of billet opportunities and share with all Deck and Engine Cadets</a:t>
            </a:r>
          </a:p>
          <a:p>
            <a:pPr marL="285750" indent="-285750">
              <a:buFont typeface="Arial"/>
              <a:buChar char="•"/>
            </a:pPr>
            <a:r>
              <a:rPr lang="en-US" sz="2800">
                <a:cs typeface="Calibri" panose="020F0502020204030204"/>
              </a:rPr>
              <a:t>Please keep in mind some companies may not provide information on their Summer Billets until the Spring </a:t>
            </a:r>
          </a:p>
        </p:txBody>
      </p:sp>
    </p:spTree>
    <p:extLst>
      <p:ext uri="{BB962C8B-B14F-4D97-AF65-F5344CB8AC3E}">
        <p14:creationId xmlns:p14="http://schemas.microsoft.com/office/powerpoint/2010/main" val="9487997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9" descr="Text&#10;&#10;Description automatically generated">
            <a:extLst>
              <a:ext uri="{FF2B5EF4-FFF2-40B4-BE49-F238E27FC236}">
                <a16:creationId xmlns:a16="http://schemas.microsoft.com/office/drawing/2014/main" id="{B79B7AE9-7360-F1B7-DDFC-CCBB23DE5F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3368" y="4735512"/>
            <a:ext cx="1809751" cy="1083469"/>
          </a:xfrm>
          <a:prstGeom prst="rect">
            <a:avLst/>
          </a:prstGeom>
        </p:spPr>
      </p:pic>
      <p:pic>
        <p:nvPicPr>
          <p:cNvPr id="10" name="Picture 10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B6F638ED-9818-2695-D054-6859377624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8744" y="4405312"/>
            <a:ext cx="1981201" cy="1654969"/>
          </a:xfrm>
          <a:prstGeom prst="rect">
            <a:avLst/>
          </a:prstGeom>
        </p:spPr>
      </p:pic>
      <p:pic>
        <p:nvPicPr>
          <p:cNvPr id="12" name="Picture 12" descr="Text&#10;&#10;Description automatically generated">
            <a:extLst>
              <a:ext uri="{FF2B5EF4-FFF2-40B4-BE49-F238E27FC236}">
                <a16:creationId xmlns:a16="http://schemas.microsoft.com/office/drawing/2014/main" id="{90DAB814-766C-FB4B-F8E8-EEE0BD034F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88744" y="606028"/>
            <a:ext cx="2731294" cy="3800476"/>
          </a:xfrm>
          <a:prstGeom prst="rect">
            <a:avLst/>
          </a:prstGeom>
        </p:spPr>
      </p:pic>
      <p:pic>
        <p:nvPicPr>
          <p:cNvPr id="13" name="Picture 13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906A4F93-A1F7-CAAD-4381-01F7F27B531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15386" y="609600"/>
            <a:ext cx="2614415" cy="4007644"/>
          </a:xfrm>
          <a:prstGeom prst="rect">
            <a:avLst/>
          </a:prstGeom>
        </p:spPr>
      </p:pic>
      <p:pic>
        <p:nvPicPr>
          <p:cNvPr id="2" name="Picture 2" descr="Text&#10;&#10;Description automatically generated">
            <a:extLst>
              <a:ext uri="{FF2B5EF4-FFF2-40B4-BE49-F238E27FC236}">
                <a16:creationId xmlns:a16="http://schemas.microsoft.com/office/drawing/2014/main" id="{36C68251-302F-169E-70F7-8415A427FCA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5630" y="624840"/>
            <a:ext cx="2247793" cy="3784600"/>
          </a:xfrm>
          <a:prstGeom prst="rect">
            <a:avLst/>
          </a:prstGeom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604F449D-5778-3D64-3F4A-D4FEEB508C7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19828" y="622300"/>
            <a:ext cx="2234343" cy="4114800"/>
          </a:xfrm>
          <a:prstGeom prst="rect">
            <a:avLst/>
          </a:prstGeom>
        </p:spPr>
      </p:pic>
      <p:pic>
        <p:nvPicPr>
          <p:cNvPr id="4" name="Picture 4" descr="Text&#10;&#10;Description automatically generated">
            <a:extLst>
              <a:ext uri="{FF2B5EF4-FFF2-40B4-BE49-F238E27FC236}">
                <a16:creationId xmlns:a16="http://schemas.microsoft.com/office/drawing/2014/main" id="{ABA3A5A3-27FC-FDFD-0965-72C8CF5C3F0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7603" y="4397086"/>
            <a:ext cx="1663412" cy="2192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4412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D279402-BD64-8B13-1E95-25113887F0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4BA3642-B1CE-407F-2B87-E81F46BAAB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accent1">
                    <a:lumMod val="50000"/>
                  </a:schemeClr>
                </a:solidFill>
                <a:latin typeface="Helvetica"/>
                <a:cs typeface="Calibri Light"/>
              </a:rPr>
              <a:t>Company Research</a:t>
            </a:r>
            <a:r>
              <a:rPr lang="en-US" b="1">
                <a:solidFill>
                  <a:schemeClr val="accent1">
                    <a:lumMod val="50000"/>
                  </a:schemeClr>
                </a:solidFill>
                <a:cs typeface="Calibri Light"/>
              </a:rPr>
              <a:t> </a:t>
            </a:r>
            <a:endParaRPr lang="en-US">
              <a:solidFill>
                <a:schemeClr val="accent1">
                  <a:lumMod val="50000"/>
                </a:schemeClr>
              </a:solidFill>
              <a:cs typeface="Calibri Light" panose="020F030202020403020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90BA35-3516-C2B0-6DA8-C22BDA91F9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79261"/>
            <a:ext cx="6650182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cs typeface="Calibri"/>
              </a:rPr>
              <a:t>U.S. Department of Transportation website </a:t>
            </a:r>
          </a:p>
          <a:p>
            <a:pPr lvl="1"/>
            <a:r>
              <a:rPr lang="en-US" dirty="0">
                <a:cs typeface="Calibri"/>
                <a:hlinkClick r:id="rId3"/>
              </a:rPr>
              <a:t>U.S. Flag Carriers</a:t>
            </a:r>
          </a:p>
          <a:p>
            <a:pPr lvl="2"/>
            <a:r>
              <a:rPr lang="en-US" dirty="0">
                <a:cs typeface="Calibri"/>
              </a:rPr>
              <a:t>Information about type of vessels by company</a:t>
            </a:r>
          </a:p>
          <a:p>
            <a:pPr lvl="2"/>
            <a:r>
              <a:rPr lang="en-US" dirty="0">
                <a:cs typeface="Calibri"/>
              </a:rPr>
              <a:t>Information on routes </a:t>
            </a:r>
          </a:p>
          <a:p>
            <a:pPr indent="0"/>
            <a:r>
              <a:rPr lang="en-US" dirty="0">
                <a:cs typeface="Calibri"/>
              </a:rPr>
              <a:t>Spring Career Fair </a:t>
            </a:r>
          </a:p>
          <a:p>
            <a:pPr lvl="1"/>
            <a:r>
              <a:rPr lang="en-US" dirty="0">
                <a:ea typeface="+mn-lt"/>
                <a:cs typeface="+mn-lt"/>
              </a:rPr>
              <a:t>Tuesday, February 28th </a:t>
            </a:r>
          </a:p>
          <a:p>
            <a:pPr lvl="1"/>
            <a:r>
              <a:rPr lang="en-US" dirty="0">
                <a:ea typeface="+mn-lt"/>
                <a:cs typeface="+mn-lt"/>
              </a:rPr>
              <a:t>Open to all majors </a:t>
            </a:r>
          </a:p>
          <a:p>
            <a:pPr lvl="1"/>
            <a:r>
              <a:rPr lang="en-US" dirty="0">
                <a:ea typeface="+mn-lt"/>
                <a:cs typeface="+mn-lt"/>
              </a:rPr>
              <a:t>Location: PEAC </a:t>
            </a:r>
          </a:p>
          <a:p>
            <a:pPr lvl="1"/>
            <a:r>
              <a:rPr lang="en-US" dirty="0">
                <a:ea typeface="+mn-lt"/>
                <a:cs typeface="+mn-lt"/>
              </a:rPr>
              <a:t>Time: 0900 - 1400</a:t>
            </a:r>
            <a:endParaRPr lang="en-US" dirty="0"/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0044C13E-918D-5607-775F-878ED1E25C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16982" y="1701526"/>
            <a:ext cx="3990109" cy="2540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6161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D279402-BD64-8B13-1E95-25113887F0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4BA3642-B1CE-407F-2B87-E81F46BAAB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accent1">
                    <a:lumMod val="50000"/>
                  </a:schemeClr>
                </a:solidFill>
                <a:latin typeface="Helvetica"/>
                <a:cs typeface="Calibri Light"/>
              </a:rPr>
              <a:t>Company Research</a:t>
            </a:r>
            <a:r>
              <a:rPr lang="en-US" b="1">
                <a:solidFill>
                  <a:schemeClr val="accent1">
                    <a:lumMod val="50000"/>
                  </a:schemeClr>
                </a:solidFill>
                <a:cs typeface="Calibri Light"/>
              </a:rPr>
              <a:t> </a:t>
            </a:r>
            <a:endParaRPr lang="en-US">
              <a:solidFill>
                <a:schemeClr val="accent1">
                  <a:lumMod val="50000"/>
                </a:schemeClr>
              </a:solidFill>
              <a:cs typeface="Calibri Light" panose="020F0302020204030204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DAE8573-CD7E-1DB4-AD6A-35720EAE2D30}"/>
              </a:ext>
            </a:extLst>
          </p:cNvPr>
          <p:cNvSpPr txBox="1"/>
          <p:nvPr/>
        </p:nvSpPr>
        <p:spPr>
          <a:xfrm>
            <a:off x="946546" y="1696640"/>
            <a:ext cx="9429749" cy="412420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>
                <a:cs typeface="Calibri"/>
              </a:rPr>
              <a:t>Some Things to Keep in Mind When Considering a Company: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US" sz="2400" dirty="0">
                <a:cs typeface="Calibri"/>
              </a:rPr>
              <a:t>Does the company pay cadets for their commercial cruise?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US" sz="2400" dirty="0">
                <a:cs typeface="Calibri"/>
              </a:rPr>
              <a:t>What kind of vessels the company puts cadets on for commercial cruise? 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US" sz="2400" dirty="0">
                <a:cs typeface="Calibri"/>
              </a:rPr>
              <a:t>Does the company cover travel costs? 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US" sz="2400" dirty="0">
                <a:cs typeface="Calibri"/>
              </a:rPr>
              <a:t>Does the company provide visa sponsorships? 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US" sz="2400" dirty="0">
                <a:cs typeface="Calibri"/>
              </a:rPr>
              <a:t>Are all vessels U.S. Flag? </a:t>
            </a:r>
          </a:p>
          <a:p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671459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07813D41-490F-7C25-8FBF-D13DAB6761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65322E0-EFF5-71E2-89C2-43917D999E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accent1">
                    <a:lumMod val="50000"/>
                  </a:schemeClr>
                </a:solidFill>
                <a:latin typeface="Helvetica"/>
                <a:cs typeface="Calibri Light"/>
              </a:rPr>
              <a:t>Applying to Companies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EE3D84-97AB-6413-5D92-897031EA2E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cs typeface="Calibri"/>
              </a:rPr>
              <a:t>Please note some companies may require a thorough application process; that may include resumes, essays, and additional documentation</a:t>
            </a:r>
          </a:p>
          <a:p>
            <a:pPr lvl="1"/>
            <a:r>
              <a:rPr lang="en-US" err="1">
                <a:ea typeface="+mn-lt"/>
                <a:cs typeface="+mn-lt"/>
              </a:rPr>
              <a:t>Expl</a:t>
            </a:r>
            <a:r>
              <a:rPr lang="en-US">
                <a:ea typeface="+mn-lt"/>
                <a:cs typeface="+mn-lt"/>
              </a:rPr>
              <a:t>. Crowley, Military Sealift Command (MSC) </a:t>
            </a:r>
            <a:endParaRPr lang="en-US">
              <a:cs typeface="Calibri"/>
            </a:endParaRPr>
          </a:p>
          <a:p>
            <a:r>
              <a:rPr lang="en-US">
                <a:cs typeface="Calibri"/>
              </a:rPr>
              <a:t>Interviews may also be required to secure a billet, when applying to certain companies </a:t>
            </a:r>
          </a:p>
          <a:p>
            <a:endParaRPr lang="en-US">
              <a:cs typeface="Calibri"/>
            </a:endParaRPr>
          </a:p>
          <a:p>
            <a:pPr lvl="1"/>
            <a:endParaRPr lang="en-US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40431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07813D41-490F-7C25-8FBF-D13DAB6761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65322E0-EFF5-71E2-89C2-43917D999E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accent1">
                    <a:lumMod val="50000"/>
                  </a:schemeClr>
                </a:solidFill>
                <a:latin typeface="Helvetica"/>
                <a:cs typeface="Calibri Light"/>
              </a:rPr>
              <a:t>Applying to Companies (Resume) 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EE3D84-97AB-6413-5D92-897031EA2E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endParaRPr lang="en-US">
              <a:cs typeface="Calibri"/>
            </a:endParaRPr>
          </a:p>
          <a:p>
            <a:endParaRPr lang="en-US">
              <a:cs typeface="Calibri"/>
            </a:endParaRPr>
          </a:p>
          <a:p>
            <a:pPr lvl="1"/>
            <a:endParaRPr lang="en-US">
              <a:cs typeface="Calibri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5ADA7C4-64C8-5272-8408-4CA74A9DDAA3}"/>
              </a:ext>
            </a:extLst>
          </p:cNvPr>
          <p:cNvSpPr txBox="1"/>
          <p:nvPr/>
        </p:nvSpPr>
        <p:spPr>
          <a:xfrm>
            <a:off x="665017" y="1690254"/>
            <a:ext cx="6601692" cy="369331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>
                <a:cs typeface="Calibri" panose="020F0502020204030204"/>
              </a:rPr>
              <a:t>Try to keep your resume to one page</a:t>
            </a:r>
          </a:p>
          <a:p>
            <a:endParaRPr lang="en-US">
              <a:cs typeface="Calibri" panose="020F0502020204030204"/>
            </a:endParaRPr>
          </a:p>
          <a:p>
            <a:pPr marL="285750" indent="-285750">
              <a:buFont typeface="Arial"/>
              <a:buChar char="•"/>
            </a:pPr>
            <a:r>
              <a:rPr lang="en-US">
                <a:cs typeface="Calibri" panose="020F0502020204030204"/>
              </a:rPr>
              <a:t>You may include CRU 100/150 experience </a:t>
            </a:r>
          </a:p>
          <a:p>
            <a:endParaRPr lang="en-US">
              <a:cs typeface="Calibri" panose="020F0502020204030204"/>
            </a:endParaRPr>
          </a:p>
          <a:p>
            <a:pPr marL="285750" indent="-285750">
              <a:buFont typeface="Arial"/>
              <a:buChar char="•"/>
            </a:pPr>
            <a:r>
              <a:rPr lang="en-US">
                <a:cs typeface="Calibri" panose="020F0502020204030204"/>
              </a:rPr>
              <a:t>Consider volunteer/community service positions you've had</a:t>
            </a:r>
          </a:p>
          <a:p>
            <a:endParaRPr lang="en-US">
              <a:cs typeface="Calibri" panose="020F0502020204030204"/>
            </a:endParaRPr>
          </a:p>
          <a:p>
            <a:pPr marL="285750" indent="-285750">
              <a:buFont typeface="Arial"/>
              <a:buChar char="•"/>
            </a:pPr>
            <a:r>
              <a:rPr lang="en-US">
                <a:cs typeface="Calibri" panose="020F0502020204030204"/>
              </a:rPr>
              <a:t>If space permits, you may include any leadership roles, club roles, skills, certificates, etc. </a:t>
            </a:r>
          </a:p>
          <a:p>
            <a:endParaRPr lang="en-US">
              <a:cs typeface="Calibri" panose="020F0502020204030204"/>
            </a:endParaRPr>
          </a:p>
          <a:p>
            <a:pPr marL="285750" indent="-285750">
              <a:buFont typeface="Arial"/>
              <a:buChar char="•"/>
            </a:pPr>
            <a:r>
              <a:rPr lang="en-US">
                <a:cs typeface="Calibri" panose="020F0502020204030204"/>
              </a:rPr>
              <a:t>Please utilize standard resume templates </a:t>
            </a:r>
          </a:p>
          <a:p>
            <a:endParaRPr lang="en-US">
              <a:cs typeface="Calibri" panose="020F0502020204030204"/>
            </a:endParaRPr>
          </a:p>
          <a:p>
            <a:pPr marL="285750" indent="-285750">
              <a:buFont typeface="Arial"/>
              <a:buChar char="•"/>
            </a:pPr>
            <a:r>
              <a:rPr lang="en-US">
                <a:cs typeface="Calibri" panose="020F0502020204030204"/>
              </a:rPr>
              <a:t>For further assistance with your resume, schedule an appointment with your designated career coordinator </a:t>
            </a:r>
          </a:p>
        </p:txBody>
      </p:sp>
      <p:pic>
        <p:nvPicPr>
          <p:cNvPr id="7" name="Picture 7" descr="Text, letter&#10;&#10;Description automatically generated">
            <a:extLst>
              <a:ext uri="{FF2B5EF4-FFF2-40B4-BE49-F238E27FC236}">
                <a16:creationId xmlns:a16="http://schemas.microsoft.com/office/drawing/2014/main" id="{0A71D27A-4FC6-68E7-5B26-15CAF8D95D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69058" y="1372152"/>
            <a:ext cx="3202487" cy="4145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5382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F25FD823-93CB-52C7-3EC0-CCD2E7C202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FEF8404-2610-B5D3-AED3-0052EA831A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Helvetica"/>
                <a:cs typeface="Calibri Light"/>
              </a:rPr>
              <a:t>Billet Process (List) </a:t>
            </a:r>
            <a:endParaRPr lang="en-US" dirty="0">
              <a:solidFill>
                <a:schemeClr val="accent1">
                  <a:lumMod val="50000"/>
                </a:schemeClr>
              </a:solidFill>
              <a:cs typeface="Calibri Ligh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F17725-5C09-3C1E-613A-4A36C05B69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dirty="0">
                <a:cs typeface="Calibri"/>
              </a:rPr>
              <a:t>1. Academic Performance (GPA)</a:t>
            </a:r>
          </a:p>
          <a:p>
            <a:pPr lvl="1">
              <a:lnSpc>
                <a:spcPct val="150000"/>
              </a:lnSpc>
            </a:pPr>
            <a:r>
              <a:rPr lang="en-US" dirty="0">
                <a:cs typeface="Calibri"/>
              </a:rPr>
              <a:t>Academic Performance will be scored based on overall cumulative GPA</a:t>
            </a:r>
          </a:p>
          <a:p>
            <a:pPr lvl="1">
              <a:lnSpc>
                <a:spcPct val="150000"/>
              </a:lnSpc>
            </a:pPr>
            <a:r>
              <a:rPr lang="en-US" dirty="0">
                <a:cs typeface="Calibri"/>
              </a:rPr>
              <a:t>GPA's under 2.575 will receive 0 points</a:t>
            </a:r>
          </a:p>
          <a:p>
            <a:pPr lvl="1">
              <a:lnSpc>
                <a:spcPct val="150000"/>
              </a:lnSpc>
            </a:pPr>
            <a:r>
              <a:rPr lang="en-US" dirty="0">
                <a:cs typeface="Calibri"/>
              </a:rPr>
              <a:t>GPA's of 4.000 and above will receive 20 points</a:t>
            </a:r>
          </a:p>
          <a:p>
            <a:pPr lvl="1">
              <a:lnSpc>
                <a:spcPct val="150000"/>
              </a:lnSpc>
            </a:pPr>
            <a:r>
              <a:rPr lang="en-US" dirty="0">
                <a:cs typeface="Calibri"/>
              </a:rPr>
              <a:t>GPA's between 2.575 and 4.000 will be assigned a number accordingly </a:t>
            </a:r>
          </a:p>
        </p:txBody>
      </p:sp>
    </p:spTree>
    <p:extLst>
      <p:ext uri="{BB962C8B-B14F-4D97-AF65-F5344CB8AC3E}">
        <p14:creationId xmlns:p14="http://schemas.microsoft.com/office/powerpoint/2010/main" val="40518302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3038"/>
            <a:ext cx="12192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113902" y="3936258"/>
            <a:ext cx="56429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solidFill>
                  <a:schemeClr val="bg1"/>
                </a:solidFill>
                <a:latin typeface="Helvetica" pitchFamily="2" charset="0"/>
              </a:rPr>
              <a:t>PRESENTATION SUB-TITLE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052118" y="5120100"/>
            <a:ext cx="56429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>
                <a:solidFill>
                  <a:schemeClr val="bg1"/>
                </a:solidFill>
                <a:latin typeface="Helvetica" pitchFamily="2" charset="0"/>
              </a:rPr>
              <a:t>Other Information as Necessary</a:t>
            </a:r>
          </a:p>
          <a:p>
            <a:pPr algn="ctr"/>
            <a:r>
              <a:rPr lang="en-US" sz="2000">
                <a:solidFill>
                  <a:schemeClr val="bg1"/>
                </a:solidFill>
                <a:latin typeface="Helvetica" pitchFamily="2" charset="0"/>
              </a:rPr>
              <a:t>11/15/2017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34775" y="431492"/>
            <a:ext cx="717001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solidFill>
                  <a:srgbClr val="004B85"/>
                </a:solidFill>
                <a:latin typeface="Helvetica" pitchFamily="2" charset="0"/>
              </a:rPr>
              <a:t>Office of Career Services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34775" y="1200933"/>
            <a:ext cx="6188163" cy="512973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l" rtl="0" fontAlgn="base"/>
            <a:r>
              <a:rPr lang="en-US" sz="2000" b="0" i="0" u="none" strike="noStrike">
                <a:solidFill>
                  <a:srgbClr val="EEC110"/>
                </a:solidFill>
                <a:effectLst/>
                <a:latin typeface="Calibri"/>
                <a:cs typeface="Helvetica"/>
              </a:rPr>
              <a:t>Director</a:t>
            </a:r>
            <a:r>
              <a:rPr lang="en-US" sz="2000" b="0" i="0">
                <a:solidFill>
                  <a:srgbClr val="000000"/>
                </a:solidFill>
                <a:effectLst/>
                <a:latin typeface="Calibri"/>
                <a:cs typeface="Helvetica"/>
              </a:rPr>
              <a:t>​</a:t>
            </a:r>
          </a:p>
          <a:p>
            <a:pPr algn="l" rtl="0" fontAlgn="base"/>
            <a:r>
              <a:rPr lang="en-US" sz="2000" b="0" i="0" u="none" strike="noStrike">
                <a:solidFill>
                  <a:srgbClr val="1F5E8F"/>
                </a:solidFill>
                <a:effectLst/>
                <a:latin typeface="Calibri"/>
                <a:cs typeface="Helvetica"/>
              </a:rPr>
              <a:t>Lily Espinoza, Ed.D.</a:t>
            </a:r>
            <a:r>
              <a:rPr lang="en-US" sz="2000" b="0" i="0">
                <a:solidFill>
                  <a:srgbClr val="000000"/>
                </a:solidFill>
                <a:effectLst/>
                <a:latin typeface="Calibri"/>
                <a:cs typeface="Helvetica"/>
              </a:rPr>
              <a:t>​</a:t>
            </a:r>
          </a:p>
          <a:p>
            <a:pPr algn="l" rtl="0" fontAlgn="base"/>
            <a:r>
              <a:rPr lang="en-US" sz="2000" b="0" i="0">
                <a:solidFill>
                  <a:srgbClr val="000000"/>
                </a:solidFill>
                <a:effectLst/>
                <a:latin typeface="Calibri"/>
                <a:cs typeface="Helvetica"/>
              </a:rPr>
              <a:t>​</a:t>
            </a:r>
          </a:p>
          <a:p>
            <a:pPr algn="l" rtl="0" fontAlgn="base"/>
            <a:r>
              <a:rPr lang="en-US" sz="2000" b="0" i="0" u="none" strike="noStrike">
                <a:solidFill>
                  <a:srgbClr val="EEC110"/>
                </a:solidFill>
                <a:effectLst/>
                <a:latin typeface="Calibri"/>
                <a:cs typeface="Helvetica"/>
              </a:rPr>
              <a:t>Office Coordinator</a:t>
            </a:r>
            <a:r>
              <a:rPr lang="en-US" sz="2000" b="0" i="0">
                <a:solidFill>
                  <a:srgbClr val="000000"/>
                </a:solidFill>
                <a:effectLst/>
                <a:latin typeface="Calibri"/>
                <a:cs typeface="Helvetica"/>
              </a:rPr>
              <a:t>​</a:t>
            </a:r>
          </a:p>
          <a:p>
            <a:pPr algn="l" rtl="0" fontAlgn="base"/>
            <a:r>
              <a:rPr lang="en-US" sz="2000" b="0" i="0" u="none" strike="noStrike">
                <a:solidFill>
                  <a:srgbClr val="1F5E8F"/>
                </a:solidFill>
                <a:effectLst/>
                <a:latin typeface="Calibri"/>
                <a:cs typeface="Helvetica"/>
              </a:rPr>
              <a:t>Tess Luna</a:t>
            </a:r>
            <a:r>
              <a:rPr lang="en-US" sz="2000" b="0" i="0">
                <a:solidFill>
                  <a:srgbClr val="000000"/>
                </a:solidFill>
                <a:effectLst/>
                <a:latin typeface="Calibri"/>
                <a:cs typeface="Helvetica"/>
              </a:rPr>
              <a:t>​</a:t>
            </a:r>
          </a:p>
          <a:p>
            <a:pPr algn="l" rtl="0" fontAlgn="base"/>
            <a:r>
              <a:rPr lang="en-US" sz="2000" b="0" i="0">
                <a:solidFill>
                  <a:srgbClr val="000000"/>
                </a:solidFill>
                <a:effectLst/>
                <a:latin typeface="Calibri"/>
                <a:cs typeface="Helvetica"/>
              </a:rPr>
              <a:t>​</a:t>
            </a:r>
          </a:p>
          <a:p>
            <a:pPr algn="l" rtl="0" fontAlgn="base"/>
            <a:r>
              <a:rPr lang="en-US" sz="2000" b="0" i="0" u="none" strike="noStrike">
                <a:solidFill>
                  <a:srgbClr val="EEC110"/>
                </a:solidFill>
                <a:effectLst/>
                <a:latin typeface="Calibri"/>
                <a:cs typeface="Helvetica"/>
              </a:rPr>
              <a:t>Career Coordinators</a:t>
            </a:r>
            <a:r>
              <a:rPr lang="en-US" sz="2000" b="0" i="0">
                <a:solidFill>
                  <a:srgbClr val="000000"/>
                </a:solidFill>
                <a:effectLst/>
                <a:latin typeface="Calibri"/>
                <a:cs typeface="Helvetica"/>
              </a:rPr>
              <a:t>​</a:t>
            </a:r>
          </a:p>
          <a:p>
            <a:pPr algn="l" rtl="0" fontAlgn="base"/>
            <a:r>
              <a:rPr lang="en-US" sz="2000" b="0" i="0" u="none" strike="noStrike">
                <a:solidFill>
                  <a:srgbClr val="1F5E8F"/>
                </a:solidFill>
                <a:effectLst/>
                <a:latin typeface="Calibri"/>
                <a:cs typeface="Helvetica"/>
              </a:rPr>
              <a:t>Daisy Gonzalez – </a:t>
            </a:r>
            <a:r>
              <a:rPr lang="en-US" sz="2000" b="0" i="0">
                <a:solidFill>
                  <a:srgbClr val="000000"/>
                </a:solidFill>
                <a:effectLst/>
                <a:latin typeface="Calibri"/>
                <a:cs typeface="Helvetica"/>
              </a:rPr>
              <a:t>​</a:t>
            </a:r>
          </a:p>
          <a:p>
            <a:pPr algn="l" rtl="0" fontAlgn="base"/>
            <a:r>
              <a:rPr lang="en-US" sz="2000" b="0" i="0" u="none" strike="noStrike">
                <a:solidFill>
                  <a:srgbClr val="1F5E8F"/>
                </a:solidFill>
                <a:effectLst/>
                <a:latin typeface="Calibri"/>
                <a:cs typeface="Helvetica"/>
              </a:rPr>
              <a:t>Engineering (licensed/unlicensed)</a:t>
            </a:r>
            <a:r>
              <a:rPr lang="en-US" sz="2000" b="0" i="0">
                <a:solidFill>
                  <a:srgbClr val="000000"/>
                </a:solidFill>
                <a:effectLst/>
                <a:latin typeface="Calibri"/>
                <a:cs typeface="Helvetica"/>
              </a:rPr>
              <a:t>​</a:t>
            </a:r>
          </a:p>
          <a:p>
            <a:pPr algn="l" rtl="0" fontAlgn="base"/>
            <a:r>
              <a:rPr lang="en-US" sz="2000" b="0" i="0">
                <a:solidFill>
                  <a:srgbClr val="000000"/>
                </a:solidFill>
                <a:effectLst/>
                <a:latin typeface="Calibri"/>
                <a:cs typeface="Helvetica"/>
              </a:rPr>
              <a:t>​</a:t>
            </a:r>
          </a:p>
          <a:p>
            <a:pPr algn="l" rtl="0" fontAlgn="base"/>
            <a:r>
              <a:rPr lang="en-US" sz="2000" b="0" i="0" u="none" strike="noStrike">
                <a:solidFill>
                  <a:srgbClr val="1F5E8F"/>
                </a:solidFill>
                <a:effectLst/>
                <a:latin typeface="Calibri"/>
                <a:cs typeface="Helvetica"/>
              </a:rPr>
              <a:t>Chelsea Leff- </a:t>
            </a:r>
            <a:r>
              <a:rPr lang="en-US" sz="2000" b="0" i="0">
                <a:solidFill>
                  <a:srgbClr val="000000"/>
                </a:solidFill>
                <a:effectLst/>
                <a:latin typeface="Calibri"/>
                <a:cs typeface="Helvetica"/>
              </a:rPr>
              <a:t>​</a:t>
            </a:r>
          </a:p>
          <a:p>
            <a:pPr algn="l" rtl="0" fontAlgn="base"/>
            <a:r>
              <a:rPr lang="en-US" sz="2000" b="0" i="0" u="none" strike="noStrike">
                <a:solidFill>
                  <a:srgbClr val="1F5E8F"/>
                </a:solidFill>
                <a:effectLst/>
                <a:latin typeface="Calibri"/>
                <a:cs typeface="Helvetica"/>
              </a:rPr>
              <a:t>Marine Transportation (STII- Deck)</a:t>
            </a:r>
            <a:endParaRPr lang="en-US" sz="2000" b="0" i="0">
              <a:solidFill>
                <a:srgbClr val="000000"/>
              </a:solidFill>
              <a:effectLst/>
              <a:latin typeface="Calibri"/>
              <a:cs typeface="Helvetica"/>
            </a:endParaRPr>
          </a:p>
          <a:p>
            <a:pPr>
              <a:lnSpc>
                <a:spcPct val="150000"/>
              </a:lnSpc>
            </a:pPr>
            <a:endParaRPr lang="en-US" sz="1050"/>
          </a:p>
          <a:p>
            <a:pPr algn="l" rtl="0" fontAlgn="base"/>
            <a:endParaRPr lang="en-US" b="0" i="0">
              <a:solidFill>
                <a:srgbClr val="000000"/>
              </a:solidFill>
              <a:effectLst/>
              <a:latin typeface="Helvetica"/>
              <a:cs typeface="Helvetica"/>
            </a:endParaRPr>
          </a:p>
          <a:p>
            <a:pPr algn="l" rtl="0" fontAlgn="base"/>
            <a:r>
              <a:rPr lang="en-US" sz="2400" b="0" i="0">
                <a:solidFill>
                  <a:srgbClr val="000000"/>
                </a:solidFill>
                <a:effectLst/>
                <a:latin typeface="Helvetica"/>
                <a:cs typeface="Helvetica"/>
              </a:rPr>
              <a:t>​</a:t>
            </a:r>
          </a:p>
          <a:p>
            <a:pPr>
              <a:lnSpc>
                <a:spcPct val="150000"/>
              </a:lnSpc>
            </a:pPr>
            <a:endParaRPr lang="en-US" sz="2200"/>
          </a:p>
        </p:txBody>
      </p:sp>
      <p:pic>
        <p:nvPicPr>
          <p:cNvPr id="14" name="Picture 13" descr="A group of people posing for a photo on a beach&#10;&#10;Description automatically generated">
            <a:extLst>
              <a:ext uri="{FF2B5EF4-FFF2-40B4-BE49-F238E27FC236}">
                <a16:creationId xmlns:a16="http://schemas.microsoft.com/office/drawing/2014/main" id="{8C47153C-AE5D-4B75-BE4E-F572DBA6D51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" t="656" r="43046"/>
          <a:stretch/>
        </p:blipFill>
        <p:spPr>
          <a:xfrm>
            <a:off x="5195887" y="1436856"/>
            <a:ext cx="2707401" cy="3160475"/>
          </a:xfrm>
          <a:prstGeom prst="rect">
            <a:avLst/>
          </a:prstGeom>
        </p:spPr>
      </p:pic>
      <p:pic>
        <p:nvPicPr>
          <p:cNvPr id="2" name="Picture 1" descr="A group of people posing for a photo on a beach&#10;&#10;Description automatically generated">
            <a:extLst>
              <a:ext uri="{FF2B5EF4-FFF2-40B4-BE49-F238E27FC236}">
                <a16:creationId xmlns:a16="http://schemas.microsoft.com/office/drawing/2014/main" id="{ADCEF2F0-9C86-D0DF-3DCB-CA0DB625907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672" t="907" b="-6"/>
          <a:stretch/>
        </p:blipFill>
        <p:spPr>
          <a:xfrm>
            <a:off x="7904134" y="1436371"/>
            <a:ext cx="1208649" cy="3152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83691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F25FD823-93CB-52C7-3EC0-CCD2E7C202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FEF8404-2610-B5D3-AED3-0052EA831A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Helvetica"/>
                <a:cs typeface="Calibri Light"/>
              </a:rPr>
              <a:t>Billet Process (List) </a:t>
            </a:r>
            <a:endParaRPr lang="en-US" dirty="0">
              <a:solidFill>
                <a:schemeClr val="accent1">
                  <a:lumMod val="50000"/>
                </a:schemeClr>
              </a:solidFill>
              <a:cs typeface="Calibri Ligh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F17725-5C09-3C1E-613A-4A36C05B69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dirty="0">
                <a:cs typeface="Calibri"/>
              </a:rPr>
              <a:t>2. Commercial Cruise Preparedness </a:t>
            </a:r>
          </a:p>
          <a:p>
            <a:pPr lvl="1"/>
            <a:r>
              <a:rPr lang="en-US" dirty="0">
                <a:cs typeface="Calibri"/>
              </a:rPr>
              <a:t>Based on turning in required CCP documents on time and attending CCP meetings</a:t>
            </a:r>
          </a:p>
          <a:p>
            <a:pPr lvl="1"/>
            <a:r>
              <a:rPr lang="en-US" dirty="0">
                <a:cs typeface="Calibri"/>
              </a:rPr>
              <a:t>Cadets will receive 1 point for each upcoming documents submitted by the stated deadline </a:t>
            </a:r>
          </a:p>
          <a:p>
            <a:pPr lvl="2"/>
            <a:r>
              <a:rPr lang="en-US" dirty="0">
                <a:cs typeface="Calibri"/>
              </a:rPr>
              <a:t>TWIC due Friday, October 21st </a:t>
            </a:r>
          </a:p>
          <a:p>
            <a:pPr lvl="2"/>
            <a:r>
              <a:rPr lang="en-US" dirty="0">
                <a:cs typeface="Calibri"/>
              </a:rPr>
              <a:t>Medical Insurance Card due Friday, October 28th</a:t>
            </a:r>
          </a:p>
          <a:p>
            <a:pPr lvl="2"/>
            <a:r>
              <a:rPr lang="en-US" dirty="0">
                <a:cs typeface="Calibri"/>
              </a:rPr>
              <a:t>Passport due Friday, November 4th </a:t>
            </a:r>
          </a:p>
          <a:p>
            <a:pPr lvl="2"/>
            <a:r>
              <a:rPr lang="en-US" dirty="0">
                <a:cs typeface="Calibri"/>
              </a:rPr>
              <a:t>Additional document due dates to come</a:t>
            </a:r>
          </a:p>
        </p:txBody>
      </p:sp>
    </p:spTree>
    <p:extLst>
      <p:ext uri="{BB962C8B-B14F-4D97-AF65-F5344CB8AC3E}">
        <p14:creationId xmlns:p14="http://schemas.microsoft.com/office/powerpoint/2010/main" val="16751373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F25FD823-93CB-52C7-3EC0-CCD2E7C202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FEF8404-2610-B5D3-AED3-0052EA831A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Helvetica"/>
                <a:cs typeface="Calibri Light"/>
              </a:rPr>
              <a:t>Billet Process (List) </a:t>
            </a:r>
            <a:endParaRPr lang="en-US" dirty="0">
              <a:solidFill>
                <a:schemeClr val="accent1">
                  <a:lumMod val="50000"/>
                </a:schemeClr>
              </a:solidFill>
              <a:cs typeface="Calibri Ligh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F17725-5C09-3C1E-613A-4A36C05B69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dirty="0">
                <a:cs typeface="Calibri"/>
              </a:rPr>
              <a:t>3. Community Leadership </a:t>
            </a:r>
          </a:p>
          <a:p>
            <a:pPr marL="914400" lvl="1" indent="-457200">
              <a:lnSpc>
                <a:spcPct val="150000"/>
              </a:lnSpc>
            </a:pPr>
            <a:r>
              <a:rPr lang="en-US" dirty="0">
                <a:cs typeface="Calibri"/>
              </a:rPr>
              <a:t>Cadets can receive up to 3 points from community leadership </a:t>
            </a:r>
          </a:p>
          <a:p>
            <a:pPr marL="914400" lvl="1" indent="-457200">
              <a:lnSpc>
                <a:spcPct val="150000"/>
              </a:lnSpc>
            </a:pPr>
            <a:r>
              <a:rPr lang="en-US" dirty="0">
                <a:cs typeface="Calibri"/>
              </a:rPr>
              <a:t>Points will be provided to each leadership activity as follows: </a:t>
            </a:r>
          </a:p>
          <a:p>
            <a:pPr marL="1371600" lvl="2" indent="-457200">
              <a:lnSpc>
                <a:spcPct val="150000"/>
              </a:lnSpc>
            </a:pPr>
            <a:r>
              <a:rPr lang="en-US" dirty="0">
                <a:cs typeface="Calibri"/>
              </a:rPr>
              <a:t>Letter of Recommendation (Link to Come)</a:t>
            </a:r>
          </a:p>
          <a:p>
            <a:pPr marL="1371600" lvl="2" indent="-457200">
              <a:lnSpc>
                <a:spcPct val="150000"/>
              </a:lnSpc>
            </a:pPr>
            <a:r>
              <a:rPr lang="en-US" dirty="0">
                <a:cs typeface="Calibri"/>
              </a:rPr>
              <a:t>Community Engagement Service (10 hours or more) </a:t>
            </a:r>
          </a:p>
          <a:p>
            <a:pPr marL="1371600" lvl="2" indent="-457200">
              <a:lnSpc>
                <a:spcPct val="150000"/>
              </a:lnSpc>
            </a:pPr>
            <a:r>
              <a:rPr lang="en-US" dirty="0">
                <a:cs typeface="Calibri"/>
              </a:rPr>
              <a:t>Corp of Cadets chain of command or </a:t>
            </a:r>
            <a:r>
              <a:rPr lang="en-US" u="sng" dirty="0">
                <a:cs typeface="Calibri"/>
              </a:rPr>
              <a:t>many</a:t>
            </a:r>
            <a:r>
              <a:rPr lang="en-US" dirty="0">
                <a:cs typeface="Calibri"/>
              </a:rPr>
              <a:t> other university student leadership position(s)</a:t>
            </a:r>
          </a:p>
          <a:p>
            <a:pPr marL="1371600" lvl="2" indent="-457200"/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034026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627990A-A02F-4680-95F9-7A6D1F47E3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42D83E5F-0CE2-4B77-8418-5850343AAC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accent1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Upcoming</a:t>
            </a:r>
            <a:r>
              <a:rPr lang="en-US"/>
              <a:t> </a:t>
            </a:r>
            <a:r>
              <a:rPr lang="en-US">
                <a:solidFill>
                  <a:schemeClr val="accent1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Meetings (All located in Rizza)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9DC205F-7321-44AD-8198-1E8790CE9E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6902" y="1396417"/>
            <a:ext cx="10515600" cy="4351338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r>
              <a:rPr lang="en-US" b="1"/>
              <a:t>Thursday, November 3</a:t>
            </a:r>
            <a:r>
              <a:rPr lang="en-US" b="1" baseline="30000"/>
              <a:t>rd</a:t>
            </a:r>
            <a:r>
              <a:rPr lang="en-US" b="1"/>
              <a:t> from 1100-1200: </a:t>
            </a:r>
            <a:r>
              <a:rPr lang="en-US" sz="2200"/>
              <a:t>Documents: MMC, TWIC, PIC, TOAR</a:t>
            </a:r>
            <a:endParaRPr lang="en-US" sz="2200">
              <a:cs typeface="Calibri" panose="020F0502020204030204"/>
            </a:endParaRPr>
          </a:p>
          <a:p>
            <a:r>
              <a:rPr lang="en-US" b="1"/>
              <a:t>Thursday, November 10</a:t>
            </a:r>
            <a:r>
              <a:rPr lang="en-US" b="1" baseline="30000"/>
              <a:t>th</a:t>
            </a:r>
            <a:r>
              <a:rPr lang="en-US" b="1"/>
              <a:t> from 1100-1200</a:t>
            </a:r>
            <a:r>
              <a:rPr lang="en-US"/>
              <a:t>: </a:t>
            </a:r>
            <a:r>
              <a:rPr lang="en-US" sz="2000"/>
              <a:t>Military Sealift Command (MSC)  </a:t>
            </a:r>
            <a:endParaRPr lang="en-US" sz="2000">
              <a:cs typeface="Calibri"/>
            </a:endParaRPr>
          </a:p>
          <a:p>
            <a:r>
              <a:rPr lang="en-US"/>
              <a:t>Thursday, January 26</a:t>
            </a:r>
            <a:r>
              <a:rPr lang="en-US" baseline="30000"/>
              <a:t>th</a:t>
            </a:r>
            <a:r>
              <a:rPr lang="en-US"/>
              <a:t> from 1100-1200: </a:t>
            </a:r>
            <a:r>
              <a:rPr lang="en-US" sz="2200"/>
              <a:t>Deck Panel: Student and Faculty Insight </a:t>
            </a:r>
            <a:endParaRPr lang="en-US" sz="2200">
              <a:cs typeface="Calibri"/>
            </a:endParaRPr>
          </a:p>
          <a:p>
            <a:r>
              <a:rPr lang="en-US"/>
              <a:t>Thursday, February 16</a:t>
            </a:r>
            <a:r>
              <a:rPr lang="en-US" baseline="30000"/>
              <a:t>th</a:t>
            </a:r>
            <a:r>
              <a:rPr lang="en-US"/>
              <a:t> from 1100-1200: </a:t>
            </a:r>
            <a:r>
              <a:rPr lang="en-US" sz="2200"/>
              <a:t>Engine Panel: Student and Faculty Insight</a:t>
            </a:r>
            <a:endParaRPr lang="en-US" sz="2200">
              <a:cs typeface="Calibri"/>
            </a:endParaRPr>
          </a:p>
          <a:p>
            <a:r>
              <a:rPr lang="en-US"/>
              <a:t>Thursday, March 16</a:t>
            </a:r>
            <a:r>
              <a:rPr lang="en-US" baseline="30000"/>
              <a:t>th</a:t>
            </a:r>
            <a:r>
              <a:rPr lang="en-US"/>
              <a:t> from 1100-1200: </a:t>
            </a:r>
            <a:r>
              <a:rPr lang="en-US" sz="2200"/>
              <a:t>Somewhere Satellite Devices</a:t>
            </a:r>
            <a:endParaRPr lang="en-US" sz="2200">
              <a:cs typeface="Calibri"/>
            </a:endParaRPr>
          </a:p>
          <a:p>
            <a:r>
              <a:rPr lang="en-US"/>
              <a:t>Thursday, March 23</a:t>
            </a:r>
            <a:r>
              <a:rPr lang="en-US" baseline="30000"/>
              <a:t>rd</a:t>
            </a:r>
            <a:r>
              <a:rPr lang="en-US"/>
              <a:t> from 1100-1200: </a:t>
            </a:r>
            <a:r>
              <a:rPr lang="en-US" sz="2200"/>
              <a:t>Cruise Protocols with CAPS, Title IX, Cal Police</a:t>
            </a:r>
            <a:endParaRPr lang="en-US" sz="2200">
              <a:cs typeface="Calibri"/>
            </a:endParaRPr>
          </a:p>
          <a:p>
            <a:r>
              <a:rPr lang="en-US" sz="2600"/>
              <a:t>Thursday, April 6</a:t>
            </a:r>
            <a:r>
              <a:rPr lang="en-US" sz="2600" baseline="30000"/>
              <a:t>th</a:t>
            </a:r>
            <a:r>
              <a:rPr lang="en-US" sz="2600"/>
              <a:t> from 1100-1200: </a:t>
            </a:r>
            <a:r>
              <a:rPr lang="en-US" sz="2000"/>
              <a:t>Discharge letters, Cadet Evaluations, and Cruise Conduct</a:t>
            </a:r>
            <a:endParaRPr lang="en-US" sz="20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957991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4BD4D96-896C-1A4E-0758-6957763D48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9C864A31-1A33-44AA-BAE3-DD63EFA435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accent1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CCP Handbook &amp; Presentation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D3BDD0A-FAD0-47F3-A087-47F6CA2B89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791075" cy="4351338"/>
          </a:xfrm>
        </p:spPr>
        <p:txBody>
          <a:bodyPr/>
          <a:lstStyle/>
          <a:p>
            <a:r>
              <a:rPr lang="en-US"/>
              <a:t>Part I: Before the Cruise is now available on Cal Maritime Career Services Webpage</a:t>
            </a:r>
          </a:p>
          <a:p>
            <a:r>
              <a:rPr lang="en-US"/>
              <a:t>All Commercial Cruise Presentations will be posted on Cal Maritime Career Services Webpage after each meeting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4A10107-EE39-44BE-A186-E23C51A16A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5725" y="1690688"/>
            <a:ext cx="4871798" cy="309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996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7132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627990A-A02F-4680-95F9-7A6D1F47E3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5427"/>
            <a:ext cx="12192000" cy="6858000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42D83E5F-0CE2-4B77-8418-5850343AAC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accent1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Uploading Required Documents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0814A08-063A-5B24-5CBB-D4CAE031A275}"/>
              </a:ext>
            </a:extLst>
          </p:cNvPr>
          <p:cNvSpPr txBox="1"/>
          <p:nvPr/>
        </p:nvSpPr>
        <p:spPr>
          <a:xfrm>
            <a:off x="732972" y="1494971"/>
            <a:ext cx="11113103" cy="286232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Requirements: Scan your required documents as a </a:t>
            </a:r>
            <a:r>
              <a:rPr lang="en-US" b="1"/>
              <a:t>.PDF file</a:t>
            </a:r>
            <a:r>
              <a:rPr lang="en-US"/>
              <a:t> and save it to your computer to upload on the secure website below. </a:t>
            </a:r>
          </a:p>
          <a:p>
            <a:r>
              <a:rPr lang="en-US">
                <a:cs typeface="Calibri"/>
              </a:rPr>
              <a:t>*Please save your document in the following format: last name, first name (Document Name)</a:t>
            </a:r>
          </a:p>
          <a:p>
            <a:r>
              <a:rPr lang="en-US">
                <a:cs typeface="Calibri"/>
              </a:rPr>
              <a:t>**Please make sure you are saving a </a:t>
            </a:r>
            <a:r>
              <a:rPr lang="en-US" b="1">
                <a:cs typeface="Calibri"/>
              </a:rPr>
              <a:t>COLOR</a:t>
            </a:r>
            <a:r>
              <a:rPr lang="en-US">
                <a:cs typeface="Calibri"/>
              </a:rPr>
              <a:t> copy that includes the front and back of the document (and all relevant pages) </a:t>
            </a:r>
            <a:endParaRPr lang="en-US"/>
          </a:p>
          <a:p>
            <a:endParaRPr lang="en-US"/>
          </a:p>
          <a:p>
            <a:r>
              <a:rPr lang="en-US"/>
              <a:t>Your log in is your CSUM EMAIL ADRESS and password. </a:t>
            </a:r>
          </a:p>
          <a:p>
            <a:r>
              <a:rPr lang="en-US"/>
              <a:t>1. Go to </a:t>
            </a:r>
            <a:r>
              <a:rPr lang="en-US">
                <a:hlinkClick r:id="rId3"/>
              </a:rPr>
              <a:t>https://transfer.data.calstate.edu</a:t>
            </a:r>
            <a:r>
              <a:rPr lang="en-US"/>
              <a:t>.</a:t>
            </a:r>
          </a:p>
          <a:p>
            <a:r>
              <a:rPr lang="en-US"/>
              <a:t>2. Select Maritime and Login</a:t>
            </a:r>
            <a:endParaRPr lang="en-US">
              <a:cs typeface="Calibri"/>
            </a:endParaRPr>
          </a:p>
          <a:p>
            <a:r>
              <a:rPr lang="en-US">
                <a:ea typeface="+mn-lt"/>
                <a:cs typeface="+mn-lt"/>
              </a:rPr>
              <a:t>3.  Authenticate with SSO (your school credentials) and Duo.</a:t>
            </a:r>
          </a:p>
        </p:txBody>
      </p:sp>
      <p:pic>
        <p:nvPicPr>
          <p:cNvPr id="10" name="Picture 10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9A68C0DE-2CB9-B9CB-DDF4-BD7BA52CD5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1828" y="4352525"/>
            <a:ext cx="4714723" cy="1563806"/>
          </a:xfrm>
          <a:prstGeom prst="rect">
            <a:avLst/>
          </a:prstGeom>
        </p:spPr>
      </p:pic>
      <p:pic>
        <p:nvPicPr>
          <p:cNvPr id="11" name="Picture 11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1C33D455-9BC2-E8AF-5745-C1E417064ED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80591" y="3804258"/>
            <a:ext cx="4593771" cy="178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5096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8662B88-4F3C-3F21-F178-7C74540E89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5427"/>
            <a:ext cx="12192000" cy="6858000"/>
          </a:xfrm>
          <a:prstGeom prst="rect">
            <a:avLst/>
          </a:prstGeom>
        </p:spPr>
      </p:pic>
      <p:pic>
        <p:nvPicPr>
          <p:cNvPr id="4" name="Picture 4" descr="Graphical user interface, application, website&#10;&#10;Description automatically generated">
            <a:extLst>
              <a:ext uri="{FF2B5EF4-FFF2-40B4-BE49-F238E27FC236}">
                <a16:creationId xmlns:a16="http://schemas.microsoft.com/office/drawing/2014/main" id="{03F44BE8-CAD3-DBEE-B54D-15A149255F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166126" y="1021405"/>
            <a:ext cx="4076700" cy="1266825"/>
          </a:xfrm>
        </p:spPr>
      </p:pic>
      <p:pic>
        <p:nvPicPr>
          <p:cNvPr id="5" name="Picture 5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53B5A5AD-3018-2FDD-4DFC-F701937F34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62121" y="2640239"/>
            <a:ext cx="2657475" cy="3028950"/>
          </a:xfrm>
          <a:prstGeom prst="rect">
            <a:avLst/>
          </a:prstGeom>
        </p:spPr>
      </p:pic>
      <p:sp>
        <p:nvSpPr>
          <p:cNvPr id="9" name="Title 4">
            <a:extLst>
              <a:ext uri="{FF2B5EF4-FFF2-40B4-BE49-F238E27FC236}">
                <a16:creationId xmlns:a16="http://schemas.microsoft.com/office/drawing/2014/main" id="{13805E9E-F3B5-F1F8-6D67-02064543A0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7914" y="147411"/>
            <a:ext cx="10515600" cy="1325563"/>
          </a:xfrm>
        </p:spPr>
        <p:txBody>
          <a:bodyPr/>
          <a:lstStyle/>
          <a:p>
            <a:r>
              <a:rPr lang="en-US">
                <a:solidFill>
                  <a:schemeClr val="accent1">
                    <a:lumMod val="50000"/>
                  </a:schemeClr>
                </a:solidFill>
                <a:latin typeface="Helvetica"/>
                <a:cs typeface="Helvetica"/>
              </a:rPr>
              <a:t>Uploading Required Documents Continued</a:t>
            </a:r>
            <a:endParaRPr lang="en-US">
              <a:solidFill>
                <a:schemeClr val="accent1">
                  <a:lumMod val="50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230C3A7-6921-1E86-46B4-3564F199E99B}"/>
              </a:ext>
            </a:extLst>
          </p:cNvPr>
          <p:cNvSpPr txBox="1"/>
          <p:nvPr/>
        </p:nvSpPr>
        <p:spPr>
          <a:xfrm>
            <a:off x="551543" y="1712686"/>
            <a:ext cx="2924628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4. Select "Send </a:t>
            </a:r>
            <a:r>
              <a:rPr lang="en-US" sz="2000"/>
              <a:t>Package</a:t>
            </a:r>
            <a:r>
              <a:rPr lang="en-US"/>
              <a:t>"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AE0BD73-8F04-FF0F-B4FE-1E463C536D0F}"/>
              </a:ext>
            </a:extLst>
          </p:cNvPr>
          <p:cNvSpPr txBox="1"/>
          <p:nvPr/>
        </p:nvSpPr>
        <p:spPr>
          <a:xfrm>
            <a:off x="551543" y="2111828"/>
            <a:ext cx="5863771" cy="258532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latin typeface="Calibri"/>
                <a:cs typeface="Calibri"/>
              </a:rPr>
              <a:t>5.Fill in the recipient’s name to your designated career coordinator: Chelsea Leff (Deck) </a:t>
            </a:r>
            <a:r>
              <a:rPr lang="en-US">
                <a:latin typeface="Calibri"/>
                <a:cs typeface="Calibri"/>
                <a:hlinkClick r:id="rId5"/>
              </a:rPr>
              <a:t>cleff@csum.edu</a:t>
            </a:r>
            <a:r>
              <a:rPr lang="en-US">
                <a:latin typeface="Calibri"/>
                <a:cs typeface="Calibri"/>
              </a:rPr>
              <a:t> or Daisy Gonzalez (Engine) </a:t>
            </a:r>
            <a:r>
              <a:rPr lang="en-US">
                <a:latin typeface="Calibri"/>
                <a:cs typeface="Calibri"/>
                <a:hlinkClick r:id="rId6"/>
              </a:rPr>
              <a:t>dgonzalez@csum.edu</a:t>
            </a:r>
            <a:r>
              <a:rPr lang="en-US">
                <a:latin typeface="Calibri"/>
                <a:cs typeface="Calibri"/>
              </a:rPr>
              <a:t>. </a:t>
            </a:r>
          </a:p>
          <a:p>
            <a:r>
              <a:rPr lang="en-US">
                <a:latin typeface="Calibri"/>
                <a:cs typeface="Calibri"/>
              </a:rPr>
              <a:t>6.Subject: Document Name (E.g. Passport, TWIC, etc.)</a:t>
            </a:r>
          </a:p>
          <a:p>
            <a:r>
              <a:rPr lang="en-US">
                <a:latin typeface="Calibri"/>
                <a:cs typeface="Calibri"/>
              </a:rPr>
              <a:t>7.Notes: Enter Last Name and First Name, Email, and Contact Number </a:t>
            </a:r>
          </a:p>
          <a:p>
            <a:r>
              <a:rPr lang="en-US">
                <a:latin typeface="Calibri"/>
                <a:cs typeface="Calibri"/>
              </a:rPr>
              <a:t>8.Upload your required documents mentioned above.</a:t>
            </a:r>
          </a:p>
          <a:p>
            <a:r>
              <a:rPr lang="en-US">
                <a:latin typeface="Calibri"/>
                <a:cs typeface="Calibri"/>
              </a:rPr>
              <a:t>9.Click the red "Send" box.</a:t>
            </a:r>
          </a:p>
          <a:p>
            <a:r>
              <a:rPr lang="en-US">
                <a:latin typeface="Calibri"/>
                <a:cs typeface="Calibri"/>
              </a:rPr>
              <a:t>10. Repeat process for all other documents</a:t>
            </a:r>
          </a:p>
        </p:txBody>
      </p:sp>
    </p:spTree>
    <p:extLst>
      <p:ext uri="{BB962C8B-B14F-4D97-AF65-F5344CB8AC3E}">
        <p14:creationId xmlns:p14="http://schemas.microsoft.com/office/powerpoint/2010/main" val="24968922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627990A-A02F-4680-95F9-7A6D1F47E3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42D83E5F-0CE2-4B77-8418-5850343AAC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accent1">
                    <a:lumMod val="50000"/>
                  </a:schemeClr>
                </a:solidFill>
                <a:latin typeface="Helvetica"/>
                <a:cs typeface="Helvetica"/>
              </a:rPr>
              <a:t>Required Documents: Cadet Data Sheet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D9C9529F-F3D2-45F6-8A63-60D59CC808D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762117" y="1497609"/>
            <a:ext cx="2940607" cy="3862782"/>
          </a:xfr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A683DD5-120F-45E8-AA22-1E06351200F1}"/>
              </a:ext>
            </a:extLst>
          </p:cNvPr>
          <p:cNvSpPr txBox="1"/>
          <p:nvPr/>
        </p:nvSpPr>
        <p:spPr>
          <a:xfrm>
            <a:off x="956766" y="1305993"/>
            <a:ext cx="4405551" cy="353943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>
                <a:cs typeface="Calibri"/>
              </a:rPr>
              <a:t>Cadet Data Sheet is now </a:t>
            </a:r>
            <a:r>
              <a:rPr lang="en-US" sz="2000">
                <a:solidFill>
                  <a:srgbClr val="FF0000"/>
                </a:solidFill>
                <a:cs typeface="Calibri"/>
              </a:rPr>
              <a:t>past due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/>
              <a:t>Please type out the Cadet Data Sheet, </a:t>
            </a:r>
            <a:r>
              <a:rPr lang="en-US" sz="2000" b="1"/>
              <a:t>DO NOT </a:t>
            </a:r>
            <a:r>
              <a:rPr lang="en-US" sz="2000"/>
              <a:t>handwrite </a:t>
            </a:r>
            <a:endParaRPr lang="en-US" sz="2000"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>
                <a:cs typeface="Calibri"/>
              </a:rPr>
              <a:t>Make sure you are not submitting a blank copy</a:t>
            </a:r>
          </a:p>
          <a:p>
            <a:endParaRPr lang="en-US" sz="2000"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/>
              <a:t>Upload Cadet Data Sheet to the Move It platform </a:t>
            </a:r>
            <a:r>
              <a:rPr lang="en-US" sz="2000" b="1"/>
              <a:t>ASAP</a:t>
            </a:r>
            <a:endParaRPr lang="en-US" sz="2000" b="1">
              <a:cs typeface="Calibri"/>
            </a:endParaRPr>
          </a:p>
          <a:p>
            <a:endParaRPr lang="en-US" sz="24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465263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627990A-A02F-4680-95F9-7A6D1F47E3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C9033E0A-D3CC-4615-8013-99A9ADE801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accent1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Required Documents: Career Services Release of Information 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83014D85-6A6C-4D85-8A37-E3FF1D9AB5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566003" y="1859806"/>
            <a:ext cx="2636721" cy="2987385"/>
          </a:xfrm>
          <a:ln>
            <a:solidFill>
              <a:schemeClr val="tx1"/>
            </a:solidFill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298892D-A66F-4EDC-934E-5D8388CE5FF5}"/>
              </a:ext>
            </a:extLst>
          </p:cNvPr>
          <p:cNvSpPr txBox="1"/>
          <p:nvPr/>
        </p:nvSpPr>
        <p:spPr>
          <a:xfrm>
            <a:off x="1313565" y="1585342"/>
            <a:ext cx="4420999" cy="406265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endParaRPr lang="en-US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>
                <a:cs typeface="Calibri"/>
              </a:rPr>
              <a:t>CS ROI is now </a:t>
            </a:r>
            <a:r>
              <a:rPr lang="en-US" sz="2000" b="1">
                <a:cs typeface="Calibri"/>
              </a:rPr>
              <a:t>past due</a:t>
            </a:r>
            <a:endParaRPr lang="en-US" sz="2000" b="1"/>
          </a:p>
          <a:p>
            <a:endParaRPr lang="en-US" sz="2000" b="1"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/>
              <a:t>Please </a:t>
            </a:r>
            <a:r>
              <a:rPr lang="en-US" sz="2000" u="sng"/>
              <a:t>carefully</a:t>
            </a:r>
            <a:r>
              <a:rPr lang="en-US" sz="2000"/>
              <a:t> print your full name (first and last name); sign and date form</a:t>
            </a:r>
            <a:endParaRPr lang="en-US" sz="2000">
              <a:cs typeface="Calibri" panose="020F0502020204030204"/>
            </a:endParaRPr>
          </a:p>
          <a:p>
            <a:endParaRPr lang="en-US" sz="2000">
              <a:cs typeface="Calibri" panose="020F0502020204030204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i="1"/>
              <a:t>If you have not submitted the CS ROI, meet with a Career Services Staff member to complete one after the meeting </a:t>
            </a:r>
            <a:endParaRPr lang="en-US" sz="2000" b="1" i="1">
              <a:cs typeface="Calibri"/>
            </a:endParaRPr>
          </a:p>
          <a:p>
            <a:endParaRPr lang="en-US" sz="2000" b="1" i="1">
              <a:solidFill>
                <a:srgbClr val="000000"/>
              </a:solidFill>
              <a:cs typeface="Calibri"/>
            </a:endParaRPr>
          </a:p>
          <a:p>
            <a:endParaRPr lang="en-US" sz="2000" b="1" i="1">
              <a:solidFill>
                <a:srgbClr val="FF0000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737105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627990A-A02F-4680-95F9-7A6D1F47E3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42D83E5F-0CE2-4B77-8418-5850343AAC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57163" cy="1339417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>
                <a:solidFill>
                  <a:schemeClr val="accent1">
                    <a:lumMod val="50000"/>
                  </a:schemeClr>
                </a:solidFill>
                <a:latin typeface="Helvetica"/>
                <a:cs typeface="Helvetica"/>
              </a:rPr>
              <a:t>Required Documents:  </a:t>
            </a:r>
            <a:br>
              <a:rPr lang="en-US">
                <a:latin typeface="Helvetica"/>
              </a:rPr>
            </a:br>
            <a:r>
              <a:rPr lang="en-US">
                <a:solidFill>
                  <a:schemeClr val="accent1">
                    <a:lumMod val="50000"/>
                  </a:schemeClr>
                </a:solidFill>
                <a:latin typeface="Helvetica"/>
                <a:cs typeface="Helvetica"/>
              </a:rPr>
              <a:t>TWIC (Transportation Worker Identification Credential) 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B984401-F921-4AFA-830C-DF16241802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52788" y="2928633"/>
            <a:ext cx="1604569" cy="209080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971E81E-7C3F-840A-6B35-FE342712A5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7914" y="1934482"/>
            <a:ext cx="8906934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457200" indent="-457200"/>
            <a:r>
              <a:rPr lang="en-US">
                <a:cs typeface="Calibri" panose="020F0502020204030204"/>
              </a:rPr>
              <a:t>TWIC </a:t>
            </a:r>
            <a:r>
              <a:rPr lang="en-US" b="1">
                <a:solidFill>
                  <a:srgbClr val="FF0000"/>
                </a:solidFill>
                <a:cs typeface="Calibri" panose="020F0502020204030204"/>
              </a:rPr>
              <a:t>due Friday, October 21st </a:t>
            </a:r>
            <a:endParaRPr lang="en-US">
              <a:solidFill>
                <a:srgbClr val="FF0000"/>
              </a:solidFill>
              <a:cs typeface="Calibri" panose="020F0502020204030204"/>
            </a:endParaRPr>
          </a:p>
          <a:p>
            <a:pPr marL="457200" indent="-457200"/>
            <a:r>
              <a:rPr lang="en-US">
                <a:cs typeface="Calibri" panose="020F0502020204030204"/>
              </a:rPr>
              <a:t>Upload and send to designated Career Coordinator via Move It</a:t>
            </a:r>
          </a:p>
          <a:p>
            <a:pPr marL="457200" indent="-457200"/>
            <a:r>
              <a:rPr lang="en-US">
                <a:cs typeface="Calibri" panose="020F0502020204030204"/>
              </a:rPr>
              <a:t>Upload a Color copy, front and back</a:t>
            </a:r>
          </a:p>
          <a:p>
            <a:pPr marL="457200" indent="-457200"/>
            <a:r>
              <a:rPr lang="en-US">
                <a:cs typeface="Calibri" panose="020F0502020204030204"/>
              </a:rPr>
              <a:t>Take note of expiration date to assess if it needs to be renewed (Must be valid through 2023) </a:t>
            </a:r>
          </a:p>
          <a:p>
            <a:pPr marL="457200" indent="-457200"/>
            <a:endParaRPr lang="en-US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8149467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627990A-A02F-4680-95F9-7A6D1F47E3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42D83E5F-0CE2-4B77-8418-5850343AAC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accent1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Required Documents: Medical Insurance </a:t>
            </a:r>
          </a:p>
        </p:txBody>
      </p:sp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id="{A3017B83-C389-4DA4-BB46-868397D9F56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466331" y="1696739"/>
            <a:ext cx="2895690" cy="2185026"/>
          </a:xfrm>
          <a:ln>
            <a:solidFill>
              <a:schemeClr val="tx1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E87780B-6C65-4683-9D08-0075F53BFF3B}"/>
              </a:ext>
            </a:extLst>
          </p:cNvPr>
          <p:cNvSpPr txBox="1"/>
          <p:nvPr/>
        </p:nvSpPr>
        <p:spPr>
          <a:xfrm>
            <a:off x="1080806" y="1571039"/>
            <a:ext cx="5675849" cy="34163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>
                <a:cs typeface="Calibri"/>
              </a:rPr>
              <a:t>A copy of your Medical Insurance Card is due Friday, </a:t>
            </a:r>
            <a:r>
              <a:rPr lang="en-US" sz="2400" b="1">
                <a:solidFill>
                  <a:srgbClr val="FF0000"/>
                </a:solidFill>
                <a:cs typeface="Calibri"/>
              </a:rPr>
              <a:t>October 28th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>
                <a:cs typeface="Calibri"/>
              </a:rPr>
              <a:t>Make sure to upload a color copy, front and back to Move It platform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/>
              <a:t>All cadets must obtain and show proof of valid medical insurance for the duration of their commercial cruise</a:t>
            </a:r>
          </a:p>
        </p:txBody>
      </p:sp>
    </p:spTree>
    <p:extLst>
      <p:ext uri="{BB962C8B-B14F-4D97-AF65-F5344CB8AC3E}">
        <p14:creationId xmlns:p14="http://schemas.microsoft.com/office/powerpoint/2010/main" val="12881827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627990A-A02F-4680-95F9-7A6D1F47E3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6679597D-0AD9-4EA3-B511-E85A760F88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accent1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Required Documents: Passport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08362134-7F67-480E-856A-B9BCBADEF3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5194" y="1464898"/>
            <a:ext cx="10515600" cy="4351338"/>
          </a:xfrm>
        </p:spPr>
        <p:txBody>
          <a:bodyPr/>
          <a:lstStyle/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C70AA0A-6941-4104-9873-72598373DE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62571" y="1465560"/>
            <a:ext cx="2482905" cy="309096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40CCC94D-2E68-4703-888E-F3DB93E6DD9A}"/>
              </a:ext>
            </a:extLst>
          </p:cNvPr>
          <p:cNvSpPr txBox="1"/>
          <p:nvPr/>
        </p:nvSpPr>
        <p:spPr>
          <a:xfrm>
            <a:off x="931751" y="1366384"/>
            <a:ext cx="7263337" cy="424731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>
                <a:cs typeface="Calibri"/>
              </a:rPr>
              <a:t>Passports will be due</a:t>
            </a:r>
            <a:r>
              <a:rPr lang="en-US" sz="2000" b="1">
                <a:cs typeface="Calibri"/>
              </a:rPr>
              <a:t> </a:t>
            </a:r>
            <a:r>
              <a:rPr lang="en-US" sz="2000" b="1">
                <a:solidFill>
                  <a:srgbClr val="FF0000"/>
                </a:solidFill>
                <a:cs typeface="Calibri"/>
              </a:rPr>
              <a:t>Friday, November 4th</a:t>
            </a:r>
          </a:p>
          <a:p>
            <a:endParaRPr lang="en-US" sz="2000"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>
                <a:cs typeface="Calibri"/>
              </a:rPr>
              <a:t>If you need to renew your passport, you may submit a receipt of your renewal application to your designated Career Coordinator by the deadline</a:t>
            </a:r>
          </a:p>
          <a:p>
            <a:endParaRPr lang="en-US" sz="2000"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/>
              <a:t>Assuming you return from your commercial cruise in August of 2023, you must</a:t>
            </a:r>
            <a:r>
              <a:rPr lang="en-US" sz="2000" b="0" i="0" u="none" strike="noStrike">
                <a:effectLst/>
              </a:rPr>
              <a:t> have a passport valid </a:t>
            </a:r>
            <a:r>
              <a:rPr lang="en-US" sz="2000"/>
              <a:t>through February 2024. </a:t>
            </a:r>
            <a:endParaRPr lang="en-US">
              <a:cs typeface="Calibri"/>
            </a:endParaRPr>
          </a:p>
          <a:p>
            <a:endParaRPr lang="en-US" sz="2000" b="0" i="0" u="none" strike="noStrike">
              <a:effectLst/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/>
              <a:t>You must provide a copy of your passport to your designated Career Coordinator </a:t>
            </a:r>
            <a:endParaRPr lang="en-US" sz="2000" b="0" i="0" u="none" strike="noStrike">
              <a:effectLst/>
              <a:cs typeface="Calibri"/>
            </a:endParaRPr>
          </a:p>
          <a:p>
            <a:endParaRPr lang="en-US" sz="1000" b="0" i="0" u="none" strike="noStrike">
              <a:effectLst/>
              <a:cs typeface="Calibri"/>
            </a:endParaRPr>
          </a:p>
          <a:p>
            <a:r>
              <a:rPr lang="en-US" sz="2000" b="1" i="0" u="none" strike="noStrike">
                <a:effectLst/>
              </a:rPr>
              <a:t>*Please note:</a:t>
            </a:r>
            <a:r>
              <a:rPr lang="en-US" sz="2000" b="0" i="0" u="none" strike="noStrike">
                <a:effectLst/>
              </a:rPr>
              <a:t> Passport must be valid </a:t>
            </a:r>
            <a:r>
              <a:rPr lang="en-US" sz="2000"/>
              <a:t>at least</a:t>
            </a:r>
            <a:r>
              <a:rPr lang="en-US" sz="2000">
                <a:solidFill>
                  <a:srgbClr val="004691"/>
                </a:solidFill>
              </a:rPr>
              <a:t> </a:t>
            </a:r>
            <a:r>
              <a:rPr lang="en-US" sz="2000" b="0" i="0" u="sng" strike="noStrike">
                <a:solidFill>
                  <a:srgbClr val="FF0000"/>
                </a:solidFill>
                <a:effectLst/>
              </a:rPr>
              <a:t>6 months from the final day of your cruise</a:t>
            </a:r>
            <a:r>
              <a:rPr lang="en-US" sz="2000" b="0" i="0" u="none" strike="noStrike">
                <a:solidFill>
                  <a:srgbClr val="004691"/>
                </a:solidFill>
                <a:effectLst/>
              </a:rPr>
              <a:t>.</a:t>
            </a:r>
            <a:r>
              <a:rPr lang="en-US" sz="2000">
                <a:solidFill>
                  <a:srgbClr val="004691"/>
                </a:solidFill>
              </a:rPr>
              <a:t> </a:t>
            </a:r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33979678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F477B8990F64B42B7411ACA9D7D1385" ma:contentTypeVersion="13" ma:contentTypeDescription="Create a new document." ma:contentTypeScope="" ma:versionID="fe155f74f68e6b3b9f8018cbeb9464fe">
  <xsd:schema xmlns:xsd="http://www.w3.org/2001/XMLSchema" xmlns:xs="http://www.w3.org/2001/XMLSchema" xmlns:p="http://schemas.microsoft.com/office/2006/metadata/properties" xmlns:ns2="64ed127f-7a08-49cf-a4c7-ee5f7da2849b" xmlns:ns3="051e8ac3-88a9-40cd-89a0-b92ac1c68ac1" targetNamespace="http://schemas.microsoft.com/office/2006/metadata/properties" ma:root="true" ma:fieldsID="bb8b2e3785aff59a80f4a454cfde2a63" ns2:_="" ns3:_="">
    <xsd:import namespace="64ed127f-7a08-49cf-a4c7-ee5f7da2849b"/>
    <xsd:import namespace="051e8ac3-88a9-40cd-89a0-b92ac1c68ac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4ed127f-7a08-49cf-a4c7-ee5f7da2849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51e8ac3-88a9-40cd-89a0-b92ac1c68ac1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051e8ac3-88a9-40cd-89a0-b92ac1c68ac1">
      <UserInfo>
        <DisplayName>Leff, Chelsea C</DisplayName>
        <AccountId>101</AccountId>
        <AccountType/>
      </UserInfo>
      <UserInfo>
        <DisplayName>Espinoza, Lily E</DisplayName>
        <AccountId>22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834D73DA-A339-45C4-A343-29E84EE3290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DA6EA22-874E-460E-B2BD-ACF8D6FCFCA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4ed127f-7a08-49cf-a4c7-ee5f7da2849b"/>
    <ds:schemaRef ds:uri="051e8ac3-88a9-40cd-89a0-b92ac1c68ac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D4569D8-673C-487F-BE21-40E79CD04F22}">
  <ds:schemaRefs>
    <ds:schemaRef ds:uri="http://schemas.microsoft.com/office/2006/metadata/properties"/>
    <ds:schemaRef ds:uri="http://schemas.microsoft.com/office/infopath/2007/PartnerControls"/>
    <ds:schemaRef ds:uri="051e8ac3-88a9-40cd-89a0-b92ac1c68ac1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1636</Words>
  <Application>Microsoft Office PowerPoint</Application>
  <PresentationFormat>Widescreen</PresentationFormat>
  <Paragraphs>173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Arial</vt:lpstr>
      <vt:lpstr>Calibri</vt:lpstr>
      <vt:lpstr>Calibri Light</vt:lpstr>
      <vt:lpstr>Helvetica</vt:lpstr>
      <vt:lpstr>office theme</vt:lpstr>
      <vt:lpstr>Office Theme</vt:lpstr>
      <vt:lpstr>PowerPoint Presentation</vt:lpstr>
      <vt:lpstr>PowerPoint Presentation</vt:lpstr>
      <vt:lpstr>Uploading Required Documents</vt:lpstr>
      <vt:lpstr>Uploading Required Documents Continued</vt:lpstr>
      <vt:lpstr>Required Documents: Cadet Data Sheet</vt:lpstr>
      <vt:lpstr>Required Documents: Career Services Release of Information </vt:lpstr>
      <vt:lpstr>Required Documents:   TWIC (Transportation Worker Identification Credential) </vt:lpstr>
      <vt:lpstr>Required Documents: Medical Insurance </vt:lpstr>
      <vt:lpstr>Required Documents: Passport</vt:lpstr>
      <vt:lpstr>Required Documents: USCG Physicals</vt:lpstr>
      <vt:lpstr>Requirements (Quick Note)</vt:lpstr>
      <vt:lpstr>Contacting Companies</vt:lpstr>
      <vt:lpstr>PowerPoint Presentation</vt:lpstr>
      <vt:lpstr>PowerPoint Presentation</vt:lpstr>
      <vt:lpstr>Company Research </vt:lpstr>
      <vt:lpstr>Company Research </vt:lpstr>
      <vt:lpstr>Applying to Companies</vt:lpstr>
      <vt:lpstr>Applying to Companies (Resume) </vt:lpstr>
      <vt:lpstr>Billet Process (List) </vt:lpstr>
      <vt:lpstr>Billet Process (List) </vt:lpstr>
      <vt:lpstr>Billet Process (List) </vt:lpstr>
      <vt:lpstr>Upcoming Meetings (All located in Rizza)</vt:lpstr>
      <vt:lpstr>CCP Handbook &amp;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Leff, Chelsea C</dc:creator>
  <cp:lastModifiedBy>Leff, Chelsea C</cp:lastModifiedBy>
  <cp:revision>264</cp:revision>
  <dcterms:created xsi:type="dcterms:W3CDTF">2022-10-17T20:21:26Z</dcterms:created>
  <dcterms:modified xsi:type="dcterms:W3CDTF">2022-10-21T23:28:27Z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0x0101007F477B8990F64B42B7411ACA9D7D1385</vt:lpwstr>
  </property>
  <property fmtid="{D5CDD505-2E9C-101B-9397-08002B2CF9AE}" pid="3" name="_SourceUrl">
    <vt:lpwstr/>
  </property>
  <property fmtid="{D5CDD505-2E9C-101B-9397-08002B2CF9AE}" pid="4" name="_SharedFileIndex">
    <vt:lpwstr/>
  </property>
  <property fmtid="{D5CDD505-2E9C-101B-9397-08002B2CF9AE}" pid="5" name="ComplianceAssetId">
    <vt:lpwstr/>
  </property>
  <property fmtid="{D5CDD505-2E9C-101B-9397-08002B2CF9AE}" pid="6" name="_ExtendedDescription">
    <vt:lpwstr/>
  </property>
  <property fmtid="{D5CDD505-2E9C-101B-9397-08002B2CF9AE}" pid="7" name="TriggerFlowInfo">
    <vt:lpwstr/>
  </property>
</Properties>
</file>