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0" r:id="rId4"/>
    <p:sldId id="290" r:id="rId5"/>
    <p:sldId id="272" r:id="rId6"/>
    <p:sldId id="273" r:id="rId7"/>
    <p:sldId id="274" r:id="rId8"/>
    <p:sldId id="285" r:id="rId9"/>
    <p:sldId id="283" r:id="rId10"/>
    <p:sldId id="280" r:id="rId11"/>
    <p:sldId id="281" r:id="rId12"/>
    <p:sldId id="282" r:id="rId13"/>
    <p:sldId id="26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08D"/>
    <a:srgbClr val="06427E"/>
    <a:srgbClr val="FDD61E"/>
    <a:srgbClr val="1A6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7" autoAdjust="0"/>
    <p:restoredTop sz="94660"/>
  </p:normalViewPr>
  <p:slideViewPr>
    <p:cSldViewPr snapToGrid="0">
      <p:cViewPr varScale="1">
        <p:scale>
          <a:sx n="114" d="100"/>
          <a:sy n="114" d="100"/>
        </p:scale>
        <p:origin x="10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4F6FA2-3D3B-4531-ABDA-EC258E0738F9}"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357963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F6FA2-3D3B-4531-ABDA-EC258E0738F9}"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858170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F6FA2-3D3B-4531-ABDA-EC258E0738F9}"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310868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F6FA2-3D3B-4531-ABDA-EC258E0738F9}"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314315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4F6FA2-3D3B-4531-ABDA-EC258E0738F9}"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404234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F6FA2-3D3B-4531-ABDA-EC258E0738F9}"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65735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F6FA2-3D3B-4531-ABDA-EC258E0738F9}"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235149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F6FA2-3D3B-4531-ABDA-EC258E0738F9}"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3000035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F6FA2-3D3B-4531-ABDA-EC258E0738F9}"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268031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F6FA2-3D3B-4531-ABDA-EC258E0738F9}"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81111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F6FA2-3D3B-4531-ABDA-EC258E0738F9}"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CFD8A-10A8-43CC-8911-60B000A00678}" type="slidenum">
              <a:rPr lang="en-US" smtClean="0"/>
              <a:t>‹#›</a:t>
            </a:fld>
            <a:endParaRPr lang="en-US"/>
          </a:p>
        </p:txBody>
      </p:sp>
    </p:spTree>
    <p:extLst>
      <p:ext uri="{BB962C8B-B14F-4D97-AF65-F5344CB8AC3E}">
        <p14:creationId xmlns:p14="http://schemas.microsoft.com/office/powerpoint/2010/main" val="184269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F6FA2-3D3B-4531-ABDA-EC258E0738F9}" type="datetimeFigureOut">
              <a:rPr lang="en-US" smtClean="0"/>
              <a:t>9/27/2021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CFD8A-10A8-43CC-8911-60B000A00678}" type="slidenum">
              <a:rPr lang="en-US" smtClean="0"/>
              <a:t>‹#›</a:t>
            </a:fld>
            <a:endParaRPr lang="en-US"/>
          </a:p>
        </p:txBody>
      </p:sp>
    </p:spTree>
    <p:extLst>
      <p:ext uri="{BB962C8B-B14F-4D97-AF65-F5344CB8AC3E}">
        <p14:creationId xmlns:p14="http://schemas.microsoft.com/office/powerpoint/2010/main" val="1313340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finaid@csum.edu"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cashier@csum.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33"/>
            <a:ext cx="12192000" cy="6858000"/>
            <a:chOff x="0" y="533"/>
            <a:chExt cx="12192000" cy="6858000"/>
          </a:xfrm>
        </p:grpSpPr>
        <p:pic>
          <p:nvPicPr>
            <p:cNvPr id="2" name="Picture 1"/>
            <p:cNvPicPr>
              <a:picLocks noChangeAspect="1"/>
            </p:cNvPicPr>
            <p:nvPr/>
          </p:nvPicPr>
          <p:blipFill rotWithShape="1">
            <a:blip r:embed="rId2"/>
            <a:srcRect b="13184"/>
            <a:stretch/>
          </p:blipFill>
          <p:spPr>
            <a:xfrm>
              <a:off x="0" y="533"/>
              <a:ext cx="12192000" cy="6858000"/>
            </a:xfrm>
            <a:prstGeom prst="rect">
              <a:avLst/>
            </a:prstGeom>
          </p:spPr>
        </p:pic>
        <p:sp>
          <p:nvSpPr>
            <p:cNvPr id="3" name="Rectangle 2"/>
            <p:cNvSpPr/>
            <p:nvPr/>
          </p:nvSpPr>
          <p:spPr>
            <a:xfrm>
              <a:off x="0" y="5943600"/>
              <a:ext cx="12192000" cy="914401"/>
            </a:xfrm>
            <a:prstGeom prst="rect">
              <a:avLst/>
            </a:prstGeom>
            <a:solidFill>
              <a:srgbClr val="06427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0962" y="5800635"/>
              <a:ext cx="7026036" cy="646331"/>
            </a:xfrm>
            <a:prstGeom prst="rect">
              <a:avLst/>
            </a:prstGeom>
            <a:ln>
              <a:noFill/>
            </a:ln>
          </p:spPr>
          <p:txBody>
            <a:bodyPr wrap="square">
              <a:spAutoFit/>
            </a:bodyPr>
            <a:lstStyle/>
            <a:p>
              <a:pPr lvl="0" algn="ctr" eaLnBrk="0" fontAlgn="base" hangingPunct="0">
                <a:spcBef>
                  <a:spcPct val="0"/>
                </a:spcBef>
                <a:spcAft>
                  <a:spcPct val="0"/>
                </a:spcAft>
              </a:pPr>
              <a:r>
                <a:rPr lang="en-US" altLang="en-US" sz="3600" b="1" dirty="0">
                  <a:ln w="3175">
                    <a:noFill/>
                  </a:ln>
                  <a:solidFill>
                    <a:schemeClr val="bg1"/>
                  </a:solidFill>
                  <a:effectLst>
                    <a:outerShdw blurRad="38100" dist="38100" dir="2700000" algn="tl">
                      <a:srgbClr val="000000">
                        <a:alpha val="43137"/>
                      </a:srgbClr>
                    </a:outerShdw>
                  </a:effectLst>
                  <a:latin typeface="Rockwell" panose="02060603020205020403" pitchFamily="18" charset="0"/>
                </a:rPr>
                <a:t>All Things Money 2021</a:t>
              </a:r>
              <a:endParaRPr kumimoji="0" lang="en-US" altLang="en-US" sz="3600" b="0" i="0" u="none" strike="noStrike" cap="none" normalizeH="0" baseline="0" dirty="0">
                <a:ln w="3175">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grpSp>
      <p:pic>
        <p:nvPicPr>
          <p:cNvPr id="7" name="Picture 6"/>
          <p:cNvPicPr>
            <a:picLocks noChangeAspect="1"/>
          </p:cNvPicPr>
          <p:nvPr/>
        </p:nvPicPr>
        <p:blipFill>
          <a:blip r:embed="rId3"/>
          <a:stretch>
            <a:fillRect/>
          </a:stretch>
        </p:blipFill>
        <p:spPr>
          <a:xfrm>
            <a:off x="2047875" y="540809"/>
            <a:ext cx="8096250" cy="2000250"/>
          </a:xfrm>
          <a:prstGeom prst="rect">
            <a:avLst/>
          </a:prstGeom>
        </p:spPr>
      </p:pic>
    </p:spTree>
    <p:extLst>
      <p:ext uri="{BB962C8B-B14F-4D97-AF65-F5344CB8AC3E}">
        <p14:creationId xmlns:p14="http://schemas.microsoft.com/office/powerpoint/2010/main" val="2249580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74073"/>
            <a:ext cx="10515600" cy="1501140"/>
          </a:xfrm>
        </p:spPr>
        <p:txBody>
          <a:bodyPr>
            <a:normAutofit fontScale="90000"/>
          </a:bodyPr>
          <a:lstStyle/>
          <a:p>
            <a:b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br>
            <a:r>
              <a:rPr lang="en-US" sz="3600" b="1" dirty="0">
                <a:solidFill>
                  <a:srgbClr val="FDD61E"/>
                </a:solidFill>
                <a:effectLst>
                  <a:outerShdw blurRad="38100" dist="38100" dir="2700000" algn="tl">
                    <a:srgbClr val="000000">
                      <a:alpha val="43137"/>
                    </a:srgbClr>
                  </a:outerShdw>
                </a:effectLst>
                <a:latin typeface="Rockwell" panose="02060603020205020403" pitchFamily="18" charset="0"/>
              </a:rPr>
              <a:t>You can find other scholarships at our Financial Aid              webpage: https://</a:t>
            </a:r>
            <a:r>
              <a:rPr lang="en-US" sz="3600" b="1" dirty="0" err="1">
                <a:solidFill>
                  <a:srgbClr val="FDD61E"/>
                </a:solidFill>
                <a:effectLst>
                  <a:outerShdw blurRad="38100" dist="38100" dir="2700000" algn="tl">
                    <a:srgbClr val="000000">
                      <a:alpha val="43137"/>
                    </a:srgbClr>
                  </a:outerShdw>
                </a:effectLst>
                <a:latin typeface="Rockwell" panose="02060603020205020403" pitchFamily="18" charset="0"/>
              </a:rPr>
              <a:t>www.csum.edu</a:t>
            </a:r>
            <a:r>
              <a:rPr lang="en-US" sz="3600" b="1" dirty="0">
                <a:solidFill>
                  <a:srgbClr val="FDD61E"/>
                </a:solidFill>
                <a:effectLst>
                  <a:outerShdw blurRad="38100" dist="38100" dir="2700000" algn="tl">
                    <a:srgbClr val="000000">
                      <a:alpha val="43137"/>
                    </a:srgbClr>
                  </a:outerShdw>
                </a:effectLst>
                <a:latin typeface="Rockwell" panose="02060603020205020403" pitchFamily="18" charset="0"/>
              </a:rPr>
              <a:t>/financial-aid</a:t>
            </a:r>
            <a:b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br>
            <a: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t>     </a:t>
            </a:r>
            <a:b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br>
            <a: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t>    Outside Scholarships</a:t>
            </a:r>
          </a:p>
        </p:txBody>
      </p:sp>
      <p:sp>
        <p:nvSpPr>
          <p:cNvPr id="9" name="Content Placeholder 8"/>
          <p:cNvSpPr>
            <a:spLocks noGrp="1"/>
          </p:cNvSpPr>
          <p:nvPr>
            <p:ph idx="1"/>
          </p:nvPr>
        </p:nvSpPr>
        <p:spPr>
          <a:xfrm>
            <a:off x="1237212" y="1704109"/>
            <a:ext cx="10515600" cy="3880450"/>
          </a:xfrm>
        </p:spPr>
        <p:txBody>
          <a:bodyPr vert="horz" lIns="91440" tIns="45720" rIns="91440" bIns="45720" rtlCol="0" anchor="t">
            <a:normAutofit/>
          </a:bodyPr>
          <a:lstStyle/>
          <a:p>
            <a:pPr marL="0" indent="0">
              <a:buNone/>
            </a:pPr>
            <a:endParaRPr lang="en-US" sz="3200" dirty="0">
              <a:solidFill>
                <a:schemeClr val="bg1"/>
              </a:solidFill>
            </a:endParaRPr>
          </a:p>
          <a:p>
            <a:pPr marL="0" indent="0">
              <a:buNone/>
            </a:pPr>
            <a:r>
              <a:rPr lang="en-US" sz="3200" dirty="0">
                <a:solidFill>
                  <a:schemeClr val="bg1"/>
                </a:solidFill>
              </a:rPr>
              <a:t>https://www.csum.edu/web/financial-aid/scholarships/outside-scholarships</a:t>
            </a:r>
            <a:endParaRPr lang="en-US" sz="3600" b="1" dirty="0">
              <a:solidFill>
                <a:srgbClr val="002060"/>
              </a:solidFill>
            </a:endParaRPr>
          </a:p>
          <a:p>
            <a:pPr marL="0" indent="0">
              <a:buNone/>
            </a:pPr>
            <a:endParaRPr lang="en-US" sz="3200" dirty="0">
              <a:solidFill>
                <a:schemeClr val="bg1"/>
              </a:solidFill>
            </a:endParaRPr>
          </a:p>
          <a:p>
            <a:pPr marL="0" indent="0">
              <a:buNone/>
            </a:pPr>
            <a:r>
              <a:rPr lang="en-US" sz="3200" b="1" dirty="0">
                <a:solidFill>
                  <a:srgbClr val="FDD61E"/>
                </a:solidFill>
                <a:effectLst>
                  <a:outerShdw blurRad="38100" dist="38100" dir="2700000" algn="tl">
                    <a:srgbClr val="000000">
                      <a:alpha val="43137"/>
                    </a:srgbClr>
                  </a:outerShdw>
                </a:effectLst>
                <a:latin typeface="Rockwell" panose="02060603020205020403" pitchFamily="18" charset="0"/>
              </a:rPr>
              <a:t>Maritime Scholarships</a:t>
            </a:r>
            <a:endParaRPr lang="en-US" sz="3200" dirty="0">
              <a:solidFill>
                <a:schemeClr val="bg1"/>
              </a:solidFill>
            </a:endParaRPr>
          </a:p>
          <a:p>
            <a:pPr marL="0" indent="0">
              <a:buNone/>
            </a:pPr>
            <a:r>
              <a:rPr lang="en-US" sz="3200" dirty="0">
                <a:solidFill>
                  <a:schemeClr val="bg1"/>
                </a:solidFill>
              </a:rPr>
              <a:t>https://www.csum.edu/web/financial-aid/other-resources</a:t>
            </a:r>
            <a:endParaRPr lang="en-US" sz="32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420725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solidFill>
                  <a:srgbClr val="FDD61E"/>
                </a:solidFill>
                <a:effectLst>
                  <a:outerShdw blurRad="38100" dist="38100" dir="2700000" algn="tl">
                    <a:srgbClr val="000000">
                      <a:alpha val="43137"/>
                    </a:srgbClr>
                  </a:outerShdw>
                </a:effectLst>
                <a:latin typeface="Rockwell" panose="02060603020205020403" pitchFamily="18" charset="0"/>
              </a:rPr>
              <a:t>Maintaining Aid Eligibility</a:t>
            </a:r>
            <a:br>
              <a:rPr lang="en-US" sz="3600" b="1" dirty="0">
                <a:solidFill>
                  <a:srgbClr val="FDD61E"/>
                </a:solidFill>
                <a:effectLst>
                  <a:outerShdw blurRad="38100" dist="38100" dir="2700000" algn="tl">
                    <a:srgbClr val="000000">
                      <a:alpha val="43137"/>
                    </a:srgbClr>
                  </a:outerShdw>
                </a:effectLst>
                <a:latin typeface="Rockwell" panose="02060603020205020403" pitchFamily="18" charset="0"/>
              </a:rPr>
            </a:br>
            <a:r>
              <a:rPr lang="en-US" sz="3600" b="1" dirty="0">
                <a:solidFill>
                  <a:srgbClr val="FDD61E"/>
                </a:solidFill>
                <a:effectLst>
                  <a:outerShdw blurRad="38100" dist="38100" dir="2700000" algn="tl">
                    <a:srgbClr val="000000">
                      <a:alpha val="43137"/>
                    </a:srgbClr>
                  </a:outerShdw>
                </a:effectLst>
                <a:latin typeface="Rockwell" panose="02060603020205020403" pitchFamily="18" charset="0"/>
              </a:rPr>
              <a:t>Satisfactory Academic Progress (SAP)</a:t>
            </a:r>
          </a:p>
        </p:txBody>
      </p:sp>
      <p:sp>
        <p:nvSpPr>
          <p:cNvPr id="9" name="Content Placeholder 8"/>
          <p:cNvSpPr>
            <a:spLocks noGrp="1"/>
          </p:cNvSpPr>
          <p:nvPr>
            <p:ph idx="1"/>
          </p:nvPr>
        </p:nvSpPr>
        <p:spPr>
          <a:xfrm>
            <a:off x="838200" y="1690689"/>
            <a:ext cx="10515600" cy="4024312"/>
          </a:xfrm>
        </p:spPr>
        <p:txBody>
          <a:bodyPr vert="horz" lIns="91440" tIns="45720" rIns="91440" bIns="45720" rtlCol="0" anchor="t">
            <a:normAutofit lnSpcReduction="10000"/>
          </a:bodyPr>
          <a:lstStyle/>
          <a:p>
            <a:pPr marL="0" indent="0">
              <a:buNone/>
            </a:pPr>
            <a:r>
              <a:rPr lang="en-US" sz="2400" dirty="0">
                <a:solidFill>
                  <a:schemeClr val="bg1"/>
                </a:solidFill>
              </a:rPr>
              <a:t>To maintain eligibility for any type of financial aid cadets must meet two criteria:</a:t>
            </a:r>
          </a:p>
          <a:p>
            <a:pPr marL="0" indent="0">
              <a:buNone/>
            </a:pPr>
            <a:r>
              <a:rPr lang="en-US" sz="2400" dirty="0">
                <a:solidFill>
                  <a:schemeClr val="bg1"/>
                </a:solidFill>
              </a:rPr>
              <a:t>	1.Maintain a cumulative GPA of 2.0 (C average) or better and:</a:t>
            </a:r>
          </a:p>
          <a:p>
            <a:pPr marL="0" indent="0">
              <a:buNone/>
            </a:pPr>
            <a:r>
              <a:rPr lang="en-US" sz="2400" dirty="0">
                <a:solidFill>
                  <a:schemeClr val="bg1"/>
                </a:solidFill>
              </a:rPr>
              <a:t>	2. Make progress within a reasonable time frame- complete within 150% of            	the published length of time required to complete the program (this varies 	based on major).</a:t>
            </a:r>
          </a:p>
          <a:p>
            <a:pPr marL="0" indent="0">
              <a:buNone/>
            </a:pPr>
            <a:r>
              <a:rPr lang="en-US" sz="2400" dirty="0">
                <a:solidFill>
                  <a:schemeClr val="bg1"/>
                </a:solidFill>
              </a:rPr>
              <a:t>Cadets’ academic transcripts are reviewed at the end of each Spring term. If SAP criteria is not met the cadet is placed on Financial Aid Probation.  Cadets can appeal for an exception and, if granted, they will receive aid for one more (Fall) term. The cadet must make up required units and/or raise cumulative GPA to a 2.0 or better. They can use the summer term to help achieve this. If this is not achieved by the end of the Fall term they will lose aid eligible for future terms and there is no appeal.</a:t>
            </a: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73329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The Four Most Important Things To Remember:</a:t>
            </a:r>
          </a:p>
        </p:txBody>
      </p:sp>
      <p:sp>
        <p:nvSpPr>
          <p:cNvPr id="9" name="Content Placeholder 8"/>
          <p:cNvSpPr>
            <a:spLocks noGrp="1"/>
          </p:cNvSpPr>
          <p:nvPr>
            <p:ph idx="1"/>
          </p:nvPr>
        </p:nvSpPr>
        <p:spPr>
          <a:xfrm>
            <a:off x="838200" y="1876337"/>
            <a:ext cx="10515600" cy="3838664"/>
          </a:xfrm>
        </p:spPr>
        <p:txBody>
          <a:bodyPr vert="horz" lIns="91440" tIns="45720" rIns="91440" bIns="45720" rtlCol="0" anchor="t">
            <a:normAutofit fontScale="92500" lnSpcReduction="20000"/>
          </a:bodyPr>
          <a:lstStyle/>
          <a:p>
            <a:pPr marL="0" indent="0">
              <a:buNone/>
            </a:pPr>
            <a:r>
              <a:rPr lang="en-US" sz="2400" dirty="0">
                <a:solidFill>
                  <a:schemeClr val="bg1"/>
                </a:solidFill>
              </a:rPr>
              <a:t>You must apply for need based aid </a:t>
            </a:r>
            <a:r>
              <a:rPr lang="en-US" sz="2400" u="sng" dirty="0">
                <a:solidFill>
                  <a:schemeClr val="bg1"/>
                </a:solidFill>
              </a:rPr>
              <a:t>every year</a:t>
            </a:r>
            <a:r>
              <a:rPr lang="en-US" sz="2400" dirty="0">
                <a:solidFill>
                  <a:schemeClr val="bg1"/>
                </a:solidFill>
              </a:rPr>
              <a:t> by completing the FAFSA by the  March 2 deadline. No FASFA, no aid.</a:t>
            </a:r>
            <a:br>
              <a:rPr lang="en-US" sz="2400" dirty="0">
                <a:solidFill>
                  <a:schemeClr val="bg1"/>
                </a:solidFill>
              </a:rPr>
            </a:br>
            <a:br>
              <a:rPr lang="en-US" sz="2400" dirty="0">
                <a:solidFill>
                  <a:schemeClr val="bg1"/>
                </a:solidFill>
              </a:rPr>
            </a:br>
            <a:r>
              <a:rPr lang="en-US" sz="2400" dirty="0">
                <a:solidFill>
                  <a:schemeClr val="bg1"/>
                </a:solidFill>
              </a:rPr>
              <a:t>You should check your PeopleSoft account weekly to make sure your  “To Do” list is complete and that your balance is paid in full. An unpaid balance will result in a Registration Hold for the next term.</a:t>
            </a:r>
            <a:br>
              <a:rPr lang="en-US" sz="2400" dirty="0">
                <a:solidFill>
                  <a:schemeClr val="bg1"/>
                </a:solidFill>
              </a:rPr>
            </a:br>
            <a:br>
              <a:rPr lang="en-US" sz="2400" dirty="0">
                <a:solidFill>
                  <a:schemeClr val="bg1"/>
                </a:solidFill>
              </a:rPr>
            </a:br>
            <a:r>
              <a:rPr lang="en-US" sz="2400" dirty="0">
                <a:solidFill>
                  <a:schemeClr val="bg1"/>
                </a:solidFill>
              </a:rPr>
              <a:t>You should check your Cal Maritime email regularly or forward the email to your personal email account. Our CSUM email is the official means of communication.</a:t>
            </a:r>
            <a:br>
              <a:rPr lang="en-US" sz="2400" dirty="0">
                <a:solidFill>
                  <a:schemeClr val="bg1"/>
                </a:solidFill>
              </a:rPr>
            </a:br>
            <a:r>
              <a:rPr lang="en-US" sz="2400" dirty="0">
                <a:solidFill>
                  <a:schemeClr val="bg1"/>
                </a:solidFill>
                <a:cs typeface="Calibri"/>
              </a:rPr>
              <a:t> </a:t>
            </a:r>
            <a:br>
              <a:rPr lang="en-US" sz="2400" dirty="0">
                <a:solidFill>
                  <a:schemeClr val="bg1"/>
                </a:solidFill>
              </a:rPr>
            </a:br>
            <a:r>
              <a:rPr lang="en-US" sz="2400" dirty="0">
                <a:solidFill>
                  <a:schemeClr val="bg1"/>
                </a:solidFill>
              </a:rPr>
              <a:t>If  you feel the need to withdrawal from classes and have financial aid, you should see a Financial Aid counselor before doing anything to see the financial impact of the withdrawal.</a:t>
            </a:r>
            <a:br>
              <a:rPr lang="en-US" sz="2400" dirty="0"/>
            </a:br>
            <a:br>
              <a:rPr lang="en-US" sz="2400" dirty="0"/>
            </a:b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38873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All Things Money</a:t>
            </a:r>
          </a:p>
        </p:txBody>
      </p:sp>
      <p:sp>
        <p:nvSpPr>
          <p:cNvPr id="9" name="Content Placeholder 8"/>
          <p:cNvSpPr>
            <a:spLocks noGrp="1"/>
          </p:cNvSpPr>
          <p:nvPr>
            <p:ph idx="1"/>
          </p:nvPr>
        </p:nvSpPr>
        <p:spPr>
          <a:xfrm>
            <a:off x="838200" y="1690689"/>
            <a:ext cx="10515600" cy="4024312"/>
          </a:xfrm>
        </p:spPr>
        <p:txBody>
          <a:bodyPr>
            <a:normAutofit/>
          </a:bodyPr>
          <a:lstStyle/>
          <a:p>
            <a:pPr marL="0" indent="0" algn="ctr">
              <a:buNone/>
            </a:pPr>
            <a:endParaRPr lang="en-US" sz="7200" dirty="0">
              <a:solidFill>
                <a:schemeClr val="bg1"/>
              </a:solidFill>
              <a:effectLst>
                <a:outerShdw blurRad="38100" dist="38100" dir="2700000" algn="tl">
                  <a:srgbClr val="000000">
                    <a:alpha val="43137"/>
                  </a:srgbClr>
                </a:outerShdw>
              </a:effectLst>
            </a:endParaRPr>
          </a:p>
          <a:p>
            <a:pPr marL="0" indent="0" algn="ctr">
              <a:buNone/>
            </a:pPr>
            <a:r>
              <a:rPr lang="en-US" sz="6000" dirty="0">
                <a:solidFill>
                  <a:schemeClr val="bg1"/>
                </a:solidFill>
                <a:effectLst>
                  <a:outerShdw blurRad="38100" dist="38100" dir="2700000" algn="tl">
                    <a:srgbClr val="000000">
                      <a:alpha val="43137"/>
                    </a:srgbClr>
                  </a:outerShdw>
                </a:effectLst>
              </a:rPr>
              <a:t>QUESTIONS???</a:t>
            </a: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65975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Overview</a:t>
            </a:r>
          </a:p>
        </p:txBody>
      </p:sp>
      <p:sp>
        <p:nvSpPr>
          <p:cNvPr id="9" name="Content Placeholder 8"/>
          <p:cNvSpPr>
            <a:spLocks noGrp="1"/>
          </p:cNvSpPr>
          <p:nvPr>
            <p:ph idx="1"/>
          </p:nvPr>
        </p:nvSpPr>
        <p:spPr>
          <a:xfrm>
            <a:off x="838200" y="1690689"/>
            <a:ext cx="10515600" cy="4024312"/>
          </a:xfrm>
        </p:spPr>
        <p:txBody>
          <a:bodyPr vert="horz" lIns="91440" tIns="45720" rIns="91440" bIns="45720" rtlCol="0" anchor="t">
            <a:normAutofit/>
          </a:bodyPr>
          <a:lstStyle/>
          <a:p>
            <a:pPr marL="0" indent="0">
              <a:buNone/>
            </a:pPr>
            <a:r>
              <a:rPr lang="en-US" sz="2400" dirty="0">
                <a:solidFill>
                  <a:schemeClr val="bg1"/>
                </a:solidFill>
                <a:effectLst>
                  <a:outerShdw blurRad="38100" dist="38100" dir="2700000" algn="tl">
                    <a:srgbClr val="000000">
                      <a:alpha val="43137"/>
                    </a:srgbClr>
                  </a:outerShdw>
                </a:effectLst>
              </a:rPr>
              <a:t>THE OBJECTIVES TO BE COVERED IN THIS SESSION ARE:</a:t>
            </a:r>
          </a:p>
          <a:p>
            <a:endParaRPr lang="en-US" sz="2400" dirty="0">
              <a:solidFill>
                <a:schemeClr val="bg1"/>
              </a:solidFill>
            </a:endParaRPr>
          </a:p>
          <a:p>
            <a:r>
              <a:rPr lang="en-US" sz="2400" dirty="0">
                <a:solidFill>
                  <a:schemeClr val="bg1"/>
                </a:solidFill>
              </a:rPr>
              <a:t>Financial Aid and Cashier's Office Responsibilities</a:t>
            </a:r>
            <a:endParaRPr lang="en-US" sz="2400" dirty="0">
              <a:solidFill>
                <a:schemeClr val="bg1"/>
              </a:solidFill>
              <a:cs typeface="Calibri"/>
            </a:endParaRPr>
          </a:p>
          <a:p>
            <a:r>
              <a:rPr lang="en-US" sz="2400" dirty="0">
                <a:solidFill>
                  <a:schemeClr val="bg1"/>
                </a:solidFill>
              </a:rPr>
              <a:t>Financial Aid Process</a:t>
            </a:r>
            <a:endParaRPr lang="en-US" sz="2400" dirty="0">
              <a:solidFill>
                <a:schemeClr val="bg1"/>
              </a:solidFill>
              <a:cs typeface="Calibri"/>
            </a:endParaRPr>
          </a:p>
          <a:p>
            <a:r>
              <a:rPr lang="en-US" sz="2400" dirty="0">
                <a:solidFill>
                  <a:schemeClr val="bg1"/>
                </a:solidFill>
              </a:rPr>
              <a:t>How to Access the Bill and Financial Aid</a:t>
            </a:r>
          </a:p>
          <a:p>
            <a:r>
              <a:rPr lang="en-US" sz="2400" dirty="0">
                <a:solidFill>
                  <a:schemeClr val="bg1"/>
                </a:solidFill>
              </a:rPr>
              <a:t>Maintaining aid eligibility- Satisfactory Academic Progress</a:t>
            </a:r>
          </a:p>
          <a:p>
            <a:r>
              <a:rPr lang="en-US" sz="2400" dirty="0">
                <a:solidFill>
                  <a:schemeClr val="bg1"/>
                </a:solidFill>
              </a:rPr>
              <a:t>The Four Most Important Things to Remember</a:t>
            </a:r>
          </a:p>
          <a:p>
            <a:pPr marL="0" indent="0">
              <a:buNone/>
            </a:pP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306312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083954"/>
          </a:xfrm>
        </p:spPr>
        <p:txBody>
          <a:bodyPr>
            <a:normAutofit fontScale="90000"/>
          </a:bodyPr>
          <a:lstStyle/>
          <a:p>
            <a:pPr algn="ctr"/>
            <a:r>
              <a:rPr lang="en-US" sz="4000" b="1" dirty="0">
                <a:solidFill>
                  <a:srgbClr val="FDD61E"/>
                </a:solidFill>
                <a:effectLst>
                  <a:outerShdw blurRad="38100" dist="38100" dir="2700000" algn="tl">
                    <a:srgbClr val="000000">
                      <a:alpha val="43137"/>
                    </a:srgbClr>
                  </a:outerShdw>
                </a:effectLst>
                <a:latin typeface="Rockwell"/>
              </a:rPr>
              <a:t>Financial Aid And Cashier's Office Responsibilities </a:t>
            </a:r>
            <a:endParaRPr lang="en-US" dirty="0"/>
          </a:p>
        </p:txBody>
      </p:sp>
      <p:sp>
        <p:nvSpPr>
          <p:cNvPr id="9" name="Content Placeholder 8"/>
          <p:cNvSpPr>
            <a:spLocks noGrp="1"/>
          </p:cNvSpPr>
          <p:nvPr>
            <p:ph idx="1"/>
          </p:nvPr>
        </p:nvSpPr>
        <p:spPr>
          <a:xfrm>
            <a:off x="838200" y="1718567"/>
            <a:ext cx="10515600" cy="3838459"/>
          </a:xfrm>
        </p:spPr>
        <p:txBody>
          <a:bodyPr vert="horz" lIns="91440" tIns="45720" rIns="91440" bIns="45720" rtlCol="0" anchor="t">
            <a:normAutofit/>
          </a:bodyPr>
          <a:lstStyle/>
          <a:p>
            <a:pPr marL="0" indent="0">
              <a:lnSpc>
                <a:spcPct val="80000"/>
              </a:lnSpc>
              <a:buNone/>
            </a:pPr>
            <a:endParaRPr lang="en-US" sz="2400" dirty="0">
              <a:solidFill>
                <a:schemeClr val="bg1"/>
              </a:solidFill>
            </a:endParaRPr>
          </a:p>
          <a:p>
            <a:pPr marL="0" indent="0">
              <a:buNone/>
            </a:pP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631873"/>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
        <p:nvSpPr>
          <p:cNvPr id="4" name="TextBox 3">
            <a:extLst>
              <a:ext uri="{FF2B5EF4-FFF2-40B4-BE49-F238E27FC236}">
                <a16:creationId xmlns:a16="http://schemas.microsoft.com/office/drawing/2014/main" id="{0AD23EEE-32A8-471C-A807-ACB7E3EF4FD6}"/>
              </a:ext>
            </a:extLst>
          </p:cNvPr>
          <p:cNvSpPr txBox="1"/>
          <p:nvPr/>
        </p:nvSpPr>
        <p:spPr>
          <a:xfrm>
            <a:off x="1657817" y="1639229"/>
            <a:ext cx="8588295"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The Financial Aid Office is responsible for determining and awarding aid eligibility such as Grants, Scholarships, Student Loans , Private Educational Loans, and Parent Loans. You can reach them by phone at </a:t>
            </a:r>
            <a:r>
              <a:rPr lang="en-US" sz="2400" dirty="0">
                <a:solidFill>
                  <a:schemeClr val="accent4">
                    <a:lumMod val="60000"/>
                    <a:lumOff val="40000"/>
                  </a:schemeClr>
                </a:solidFill>
              </a:rPr>
              <a:t>707 654-1287</a:t>
            </a:r>
            <a:r>
              <a:rPr lang="en-US" sz="2400" dirty="0"/>
              <a:t> or email them at </a:t>
            </a:r>
            <a:r>
              <a:rPr lang="en-US" sz="2400" dirty="0">
                <a:highlight>
                  <a:srgbClr val="FFFF00"/>
                </a:highlight>
                <a:hlinkClick r:id="rId3"/>
              </a:rPr>
              <a:t>finaid@csum.edu</a:t>
            </a:r>
            <a:r>
              <a:rPr lang="en-US" sz="2400" dirty="0"/>
              <a:t>  Monday through Friday from 8am to 4:30 pm.</a:t>
            </a:r>
            <a:endParaRPr lang="en-US" sz="2400" dirty="0">
              <a:cs typeface="Calibri"/>
            </a:endParaRPr>
          </a:p>
          <a:p>
            <a:endParaRPr lang="en-US" sz="2400" dirty="0">
              <a:cs typeface="Calibri"/>
            </a:endParaRPr>
          </a:p>
          <a:p>
            <a:r>
              <a:rPr lang="en-US" sz="2400" dirty="0">
                <a:cs typeface="Calibri"/>
              </a:rPr>
              <a:t>The Cashier's Office is responsible for Student Billing each term, Charges to Student Accounts, Refunds, and Tax Information such as the 1098T form. You can reach </a:t>
            </a:r>
            <a:r>
              <a:rPr lang="en-US" sz="2400" dirty="0" err="1">
                <a:cs typeface="Calibri"/>
              </a:rPr>
              <a:t>themby</a:t>
            </a:r>
            <a:r>
              <a:rPr lang="en-US" sz="2400" dirty="0">
                <a:cs typeface="Calibri"/>
              </a:rPr>
              <a:t> phone at </a:t>
            </a:r>
            <a:r>
              <a:rPr lang="en-US" sz="2400" dirty="0">
                <a:solidFill>
                  <a:schemeClr val="accent4">
                    <a:lumMod val="60000"/>
                    <a:lumOff val="40000"/>
                  </a:schemeClr>
                </a:solidFill>
                <a:cs typeface="Calibri"/>
              </a:rPr>
              <a:t>707 654-1030 Option #6</a:t>
            </a:r>
            <a:r>
              <a:rPr lang="en-US" sz="2400" dirty="0">
                <a:cs typeface="Calibri"/>
              </a:rPr>
              <a:t> or email them at </a:t>
            </a:r>
            <a:r>
              <a:rPr lang="en-US" sz="2400" dirty="0">
                <a:highlight>
                  <a:srgbClr val="FFFF00"/>
                </a:highlight>
                <a:cs typeface="Calibri"/>
                <a:hlinkClick r:id="rId4"/>
              </a:rPr>
              <a:t>StudentAccounts@csum.edu.</a:t>
            </a:r>
            <a:endParaRPr lang="en-US" sz="2400" dirty="0">
              <a:highlight>
                <a:srgbClr val="FFFF00"/>
              </a:highlight>
              <a:cs typeface="Calibri"/>
            </a:endParaRPr>
          </a:p>
          <a:p>
            <a:endParaRPr lang="en-US" dirty="0">
              <a:highlight>
                <a:srgbClr val="FFFF00"/>
              </a:highlight>
              <a:cs typeface="Calibri"/>
            </a:endParaRPr>
          </a:p>
          <a:p>
            <a:endParaRPr lang="en-US" dirty="0">
              <a:highlight>
                <a:srgbClr val="FFFF00"/>
              </a:highlight>
              <a:cs typeface="Calibri"/>
            </a:endParaRPr>
          </a:p>
          <a:p>
            <a:endParaRPr lang="en-US" dirty="0">
              <a:highlight>
                <a:srgbClr val="FFFF00"/>
              </a:highlight>
              <a:cs typeface="Calibri"/>
            </a:endParaRPr>
          </a:p>
        </p:txBody>
      </p:sp>
    </p:spTree>
    <p:extLst>
      <p:ext uri="{BB962C8B-B14F-4D97-AF65-F5344CB8AC3E}">
        <p14:creationId xmlns:p14="http://schemas.microsoft.com/office/powerpoint/2010/main" val="385256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Financial Aid Process</a:t>
            </a:r>
          </a:p>
        </p:txBody>
      </p:sp>
      <p:sp>
        <p:nvSpPr>
          <p:cNvPr id="9" name="Content Placeholder 8"/>
          <p:cNvSpPr>
            <a:spLocks noGrp="1"/>
          </p:cNvSpPr>
          <p:nvPr>
            <p:ph idx="1"/>
          </p:nvPr>
        </p:nvSpPr>
        <p:spPr>
          <a:xfrm>
            <a:off x="838200" y="1690689"/>
            <a:ext cx="10515600" cy="4024312"/>
          </a:xfrm>
        </p:spPr>
        <p:txBody>
          <a:bodyPr vert="horz" lIns="91440" tIns="45720" rIns="91440" bIns="45720" rtlCol="0" anchor="t">
            <a:normAutofit lnSpcReduction="10000"/>
          </a:bodyPr>
          <a:lstStyle/>
          <a:p>
            <a:pPr marL="0" indent="0">
              <a:lnSpc>
                <a:spcPct val="80000"/>
              </a:lnSpc>
              <a:buNone/>
            </a:pPr>
            <a:endParaRPr lang="en-US" sz="2400" dirty="0">
              <a:solidFill>
                <a:schemeClr val="bg1"/>
              </a:solidFill>
            </a:endParaRPr>
          </a:p>
          <a:p>
            <a:pPr>
              <a:lnSpc>
                <a:spcPct val="80000"/>
              </a:lnSpc>
            </a:pPr>
            <a:r>
              <a:rPr lang="en-US" sz="3500" dirty="0">
                <a:solidFill>
                  <a:schemeClr val="bg1"/>
                </a:solidFill>
              </a:rPr>
              <a:t>The 2022-23 FAFSA is available October 1, 2021</a:t>
            </a:r>
          </a:p>
          <a:p>
            <a:pPr marL="0" indent="0">
              <a:lnSpc>
                <a:spcPct val="80000"/>
              </a:lnSpc>
              <a:buNone/>
            </a:pPr>
            <a:endParaRPr lang="en-US" sz="2400" dirty="0">
              <a:solidFill>
                <a:schemeClr val="bg1"/>
              </a:solidFill>
            </a:endParaRPr>
          </a:p>
          <a:p>
            <a:pPr>
              <a:lnSpc>
                <a:spcPct val="80000"/>
              </a:lnSpc>
            </a:pPr>
            <a:r>
              <a:rPr lang="en-US" sz="2400" dirty="0">
                <a:solidFill>
                  <a:schemeClr val="bg1"/>
                </a:solidFill>
              </a:rPr>
              <a:t>FAFSA priority deadline = March 2nd</a:t>
            </a:r>
          </a:p>
          <a:p>
            <a:pPr lvl="1">
              <a:lnSpc>
                <a:spcPct val="80000"/>
              </a:lnSpc>
            </a:pPr>
            <a:r>
              <a:rPr lang="en-US" dirty="0">
                <a:solidFill>
                  <a:schemeClr val="bg1"/>
                </a:solidFill>
              </a:rPr>
              <a:t>   </a:t>
            </a:r>
            <a:r>
              <a:rPr lang="en-US" b="1" dirty="0">
                <a:solidFill>
                  <a:schemeClr val="bg1"/>
                </a:solidFill>
              </a:rPr>
              <a:t>www.fafsa.gov</a:t>
            </a:r>
          </a:p>
          <a:p>
            <a:pPr lvl="1">
              <a:lnSpc>
                <a:spcPct val="80000"/>
              </a:lnSpc>
            </a:pPr>
            <a:endParaRPr lang="en-US" dirty="0">
              <a:solidFill>
                <a:schemeClr val="bg1"/>
              </a:solidFill>
            </a:endParaRPr>
          </a:p>
          <a:p>
            <a:pPr>
              <a:lnSpc>
                <a:spcPct val="80000"/>
              </a:lnSpc>
            </a:pPr>
            <a:r>
              <a:rPr lang="en-US" sz="2400" dirty="0">
                <a:solidFill>
                  <a:schemeClr val="bg1"/>
                </a:solidFill>
              </a:rPr>
              <a:t>Submit Verification documents, if required</a:t>
            </a:r>
            <a:endParaRPr lang="en-US" sz="2400" dirty="0">
              <a:solidFill>
                <a:schemeClr val="bg1"/>
              </a:solidFill>
              <a:cs typeface="Calibri"/>
            </a:endParaRPr>
          </a:p>
          <a:p>
            <a:pPr lvl="1">
              <a:lnSpc>
                <a:spcPct val="80000"/>
              </a:lnSpc>
            </a:pPr>
            <a:r>
              <a:rPr lang="en-US" dirty="0">
                <a:solidFill>
                  <a:schemeClr val="bg1"/>
                </a:solidFill>
              </a:rPr>
              <a:t>Priority document deadline = May 1st</a:t>
            </a:r>
          </a:p>
          <a:p>
            <a:pPr>
              <a:lnSpc>
                <a:spcPct val="80000"/>
              </a:lnSpc>
              <a:buNone/>
            </a:pPr>
            <a:endParaRPr lang="en-US" sz="2400" dirty="0">
              <a:solidFill>
                <a:schemeClr val="bg1"/>
              </a:solidFill>
            </a:endParaRPr>
          </a:p>
          <a:p>
            <a:pPr>
              <a:lnSpc>
                <a:spcPct val="80000"/>
              </a:lnSpc>
            </a:pPr>
            <a:r>
              <a:rPr lang="en-US" sz="2400" dirty="0">
                <a:solidFill>
                  <a:schemeClr val="bg1"/>
                </a:solidFill>
              </a:rPr>
              <a:t>Receive an award package</a:t>
            </a:r>
          </a:p>
          <a:p>
            <a:pPr marL="0" indent="0">
              <a:buNone/>
            </a:pP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631873"/>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3329504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Where to find the Billing and  Financial Aid Information? Logging on to the Student Portal</a:t>
            </a:r>
          </a:p>
        </p:txBody>
      </p:sp>
      <p:sp>
        <p:nvSpPr>
          <p:cNvPr id="10" name="Text Placeholder 9"/>
          <p:cNvSpPr>
            <a:spLocks noGrp="1"/>
          </p:cNvSpPr>
          <p:nvPr>
            <p:ph type="body" sz="quarter" idx="3"/>
          </p:nvPr>
        </p:nvSpPr>
        <p:spPr>
          <a:xfrm flipH="1">
            <a:off x="12559862" y="-515499"/>
            <a:ext cx="45719" cy="45719"/>
          </a:xfrm>
        </p:spPr>
        <p:txBody>
          <a:bodyPr>
            <a:noAutofit/>
          </a:bodyPr>
          <a:lstStyle/>
          <a:p>
            <a:endParaRPr lang="en-US" dirty="0"/>
          </a:p>
        </p:txBody>
      </p:sp>
      <p:sp>
        <p:nvSpPr>
          <p:cNvPr id="11" name="Content Placeholder 10"/>
          <p:cNvSpPr>
            <a:spLocks noGrp="1"/>
          </p:cNvSpPr>
          <p:nvPr>
            <p:ph sz="quarter" idx="4"/>
          </p:nvPr>
        </p:nvSpPr>
        <p:spPr>
          <a:xfrm>
            <a:off x="6044762" y="2010655"/>
            <a:ext cx="4434052" cy="3232310"/>
          </a:xfrm>
        </p:spPr>
        <p:txBody>
          <a:bodyPr vert="horz" lIns="91440" tIns="45720" rIns="91440" bIns="45720" rtlCol="0" anchor="t">
            <a:normAutofit/>
          </a:bodyPr>
          <a:lstStyle/>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Cadets will use CSUM email address and password to log on to Student portal</a:t>
            </a:r>
            <a:endParaRPr lang="en-US" dirty="0">
              <a:solidFill>
                <a:schemeClr val="bg1"/>
              </a:solidFill>
              <a:cs typeface="Calibri"/>
            </a:endParaRPr>
          </a:p>
        </p:txBody>
      </p:sp>
      <p:grpSp>
        <p:nvGrpSpPr>
          <p:cNvPr id="19" name="Group 18"/>
          <p:cNvGrpSpPr/>
          <p:nvPr/>
        </p:nvGrpSpPr>
        <p:grpSpPr>
          <a:xfrm>
            <a:off x="190831" y="524173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
        <p:nvSpPr>
          <p:cNvPr id="6" name="Content Placeholder 5">
            <a:extLst>
              <a:ext uri="{FF2B5EF4-FFF2-40B4-BE49-F238E27FC236}">
                <a16:creationId xmlns:a16="http://schemas.microsoft.com/office/drawing/2014/main" id="{A5C1203D-9B7C-0247-AEF7-4F14762AB85E}"/>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AE674AD7-33EF-3247-B76A-BA746D9C4F8B}"/>
              </a:ext>
            </a:extLst>
          </p:cNvPr>
          <p:cNvPicPr>
            <a:picLocks noChangeAspect="1"/>
          </p:cNvPicPr>
          <p:nvPr/>
        </p:nvPicPr>
        <p:blipFill>
          <a:blip r:embed="rId3"/>
          <a:stretch>
            <a:fillRect/>
          </a:stretch>
        </p:blipFill>
        <p:spPr>
          <a:xfrm>
            <a:off x="839788" y="2505075"/>
            <a:ext cx="5157787" cy="2922304"/>
          </a:xfrm>
          <a:prstGeom prst="rect">
            <a:avLst/>
          </a:prstGeom>
        </p:spPr>
      </p:pic>
      <p:sp>
        <p:nvSpPr>
          <p:cNvPr id="12" name="Down Arrow 11">
            <a:extLst>
              <a:ext uri="{FF2B5EF4-FFF2-40B4-BE49-F238E27FC236}">
                <a16:creationId xmlns:a16="http://schemas.microsoft.com/office/drawing/2014/main" id="{755324F0-21A1-A944-BA54-CA61801B969C}"/>
              </a:ext>
            </a:extLst>
          </p:cNvPr>
          <p:cNvSpPr/>
          <p:nvPr/>
        </p:nvSpPr>
        <p:spPr>
          <a:xfrm>
            <a:off x="3808674" y="1742791"/>
            <a:ext cx="484632" cy="743282"/>
          </a:xfrm>
          <a:prstGeom prst="downArrow">
            <a:avLst/>
          </a:prstGeom>
          <a:blipFill dpi="0" rotWithShape="1">
            <a:blip r:embed="rId4"/>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Tree>
    <p:extLst>
      <p:ext uri="{BB962C8B-B14F-4D97-AF65-F5344CB8AC3E}">
        <p14:creationId xmlns:p14="http://schemas.microsoft.com/office/powerpoint/2010/main" val="286226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203200"/>
            <a:ext cx="9894455" cy="738909"/>
          </a:xfrm>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Logging on the PeopleSoft</a:t>
            </a: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
        <p:nvSpPr>
          <p:cNvPr id="7" name="Rectangle 6"/>
          <p:cNvSpPr/>
          <p:nvPr/>
        </p:nvSpPr>
        <p:spPr>
          <a:xfrm rot="10800000" flipV="1">
            <a:off x="166254" y="2057698"/>
            <a:ext cx="2552008" cy="2308324"/>
          </a:xfrm>
          <a:prstGeom prst="rect">
            <a:avLst/>
          </a:prstGeom>
        </p:spPr>
        <p:txBody>
          <a:bodyPr wrap="square">
            <a:spAutoFit/>
          </a:bodyPr>
          <a:lstStyle/>
          <a:p>
            <a:r>
              <a:rPr lang="en-US" sz="2400" dirty="0">
                <a:solidFill>
                  <a:schemeClr val="bg1"/>
                </a:solidFill>
              </a:rPr>
              <a:t>This takes you to the Portal where you access your account through “PeopleSoft-Student Systems”</a:t>
            </a:r>
          </a:p>
        </p:txBody>
      </p:sp>
      <p:sp>
        <p:nvSpPr>
          <p:cNvPr id="15" name="Left Arrow 14"/>
          <p:cNvSpPr/>
          <p:nvPr/>
        </p:nvSpPr>
        <p:spPr>
          <a:xfrm>
            <a:off x="4979047" y="2974110"/>
            <a:ext cx="729026" cy="62006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1784E8A5-3673-F144-A658-4B988F9D1122}"/>
              </a:ext>
            </a:extLst>
          </p:cNvPr>
          <p:cNvPicPr>
            <a:picLocks noGrp="1" noChangeAspect="1"/>
          </p:cNvPicPr>
          <p:nvPr>
            <p:ph idx="1"/>
          </p:nvPr>
        </p:nvPicPr>
        <p:blipFill>
          <a:blip r:embed="rId3"/>
          <a:stretch>
            <a:fillRect/>
          </a:stretch>
        </p:blipFill>
        <p:spPr>
          <a:xfrm>
            <a:off x="2842906" y="1421477"/>
            <a:ext cx="6506187" cy="4222866"/>
          </a:xfrm>
          <a:prstGeom prst="rect">
            <a:avLst/>
          </a:prstGeom>
        </p:spPr>
      </p:pic>
      <p:sp>
        <p:nvSpPr>
          <p:cNvPr id="10" name="Left Arrow 9">
            <a:extLst>
              <a:ext uri="{FF2B5EF4-FFF2-40B4-BE49-F238E27FC236}">
                <a16:creationId xmlns:a16="http://schemas.microsoft.com/office/drawing/2014/main" id="{442CD68A-107C-B540-AAF3-D4D1012945DF}"/>
              </a:ext>
            </a:extLst>
          </p:cNvPr>
          <p:cNvSpPr/>
          <p:nvPr/>
        </p:nvSpPr>
        <p:spPr>
          <a:xfrm>
            <a:off x="4729665" y="437694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6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95772" y="146464"/>
            <a:ext cx="10515600" cy="1325563"/>
          </a:xfrm>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The “To Do” List</a:t>
            </a: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pic>
        <p:nvPicPr>
          <p:cNvPr id="8" name="Picture 2"/>
          <p:cNvPicPr>
            <a:picLocks noGrp="1" noChangeAspect="1" noChangeArrowheads="1"/>
          </p:cNvPicPr>
          <p:nvPr>
            <p:ph idx="1"/>
          </p:nvPr>
        </p:nvPicPr>
        <p:blipFill>
          <a:blip r:embed="rId3" cstate="print"/>
          <a:srcRect l="7845" b="20418"/>
          <a:stretch>
            <a:fillRect/>
          </a:stretch>
        </p:blipFill>
        <p:spPr bwMode="auto">
          <a:xfrm>
            <a:off x="1366982" y="1163782"/>
            <a:ext cx="8057473" cy="4613894"/>
          </a:xfrm>
          <a:prstGeom prst="rect">
            <a:avLst/>
          </a:prstGeom>
          <a:noFill/>
          <a:ln w="9525">
            <a:noFill/>
            <a:miter lim="800000"/>
            <a:headEnd/>
            <a:tailEnd/>
          </a:ln>
          <a:effectLst/>
        </p:spPr>
      </p:pic>
    </p:spTree>
    <p:extLst>
      <p:ext uri="{BB962C8B-B14F-4D97-AF65-F5344CB8AC3E}">
        <p14:creationId xmlns:p14="http://schemas.microsoft.com/office/powerpoint/2010/main" val="3300103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203200"/>
            <a:ext cx="9894455" cy="738909"/>
          </a:xfrm>
        </p:spPr>
        <p:txBody>
          <a:bodyPr>
            <a:normAutofit fontScale="90000"/>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Where To See Your Bill and Financial Aid</a:t>
            </a: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
        <p:nvSpPr>
          <p:cNvPr id="7" name="Rectangle 6"/>
          <p:cNvSpPr/>
          <p:nvPr/>
        </p:nvSpPr>
        <p:spPr>
          <a:xfrm rot="10800000" flipV="1">
            <a:off x="166254" y="949703"/>
            <a:ext cx="2927928" cy="4524315"/>
          </a:xfrm>
          <a:prstGeom prst="rect">
            <a:avLst/>
          </a:prstGeom>
        </p:spPr>
        <p:txBody>
          <a:bodyPr wrap="square">
            <a:spAutoFit/>
          </a:bodyPr>
          <a:lstStyle/>
          <a:p>
            <a:r>
              <a:rPr lang="en-US" sz="2400" dirty="0">
                <a:solidFill>
                  <a:schemeClr val="bg1"/>
                </a:solidFill>
              </a:rPr>
              <a:t>“Account Inquiry” takes you to see a summary of your bill.</a:t>
            </a:r>
          </a:p>
          <a:p>
            <a:endParaRPr lang="en-US" sz="2400" dirty="0">
              <a:solidFill>
                <a:schemeClr val="bg1"/>
              </a:solidFill>
            </a:endParaRPr>
          </a:p>
          <a:p>
            <a:r>
              <a:rPr lang="en-US" sz="2400" dirty="0">
                <a:solidFill>
                  <a:schemeClr val="bg1"/>
                </a:solidFill>
              </a:rPr>
              <a:t>“View Financial Aid” takes you to your financial aid.</a:t>
            </a:r>
          </a:p>
          <a:p>
            <a:endParaRPr lang="en-US" sz="2400" dirty="0">
              <a:solidFill>
                <a:schemeClr val="bg1"/>
              </a:solidFill>
            </a:endParaRPr>
          </a:p>
          <a:p>
            <a:r>
              <a:rPr lang="en-US" sz="2400" dirty="0">
                <a:solidFill>
                  <a:schemeClr val="bg1"/>
                </a:solidFill>
              </a:rPr>
              <a:t>“Account Activity” takes you to see  details of your charges.</a:t>
            </a:r>
          </a:p>
        </p:txBody>
      </p:sp>
      <p:sp>
        <p:nvSpPr>
          <p:cNvPr id="15" name="Left Arrow 14"/>
          <p:cNvSpPr/>
          <p:nvPr/>
        </p:nvSpPr>
        <p:spPr>
          <a:xfrm>
            <a:off x="4979047" y="2974110"/>
            <a:ext cx="729026" cy="620069"/>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Content Placeholder 3"/>
          <p:cNvPicPr>
            <a:picLocks noGrp="1" noChangeAspect="1"/>
          </p:cNvPicPr>
          <p:nvPr>
            <p:ph idx="1"/>
          </p:nvPr>
        </p:nvPicPr>
        <p:blipFill>
          <a:blip r:embed="rId3"/>
          <a:stretch>
            <a:fillRect/>
          </a:stretch>
        </p:blipFill>
        <p:spPr>
          <a:xfrm>
            <a:off x="3454401" y="835495"/>
            <a:ext cx="7945474" cy="4277230"/>
          </a:xfrm>
          <a:prstGeom prst="rect">
            <a:avLst/>
          </a:prstGeom>
        </p:spPr>
      </p:pic>
      <p:sp>
        <p:nvSpPr>
          <p:cNvPr id="8" name="Left Arrow 7"/>
          <p:cNvSpPr/>
          <p:nvPr/>
        </p:nvSpPr>
        <p:spPr>
          <a:xfrm>
            <a:off x="4729665" y="243065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Left Arrow 8"/>
          <p:cNvSpPr/>
          <p:nvPr/>
        </p:nvSpPr>
        <p:spPr>
          <a:xfrm>
            <a:off x="6282020" y="34880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4729665" y="3032932"/>
            <a:ext cx="978408" cy="48463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49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solidFill>
                  <a:srgbClr val="FDD61E"/>
                </a:solidFill>
                <a:effectLst>
                  <a:outerShdw blurRad="38100" dist="38100" dir="2700000" algn="tl">
                    <a:srgbClr val="000000">
                      <a:alpha val="43137"/>
                    </a:srgbClr>
                  </a:outerShdw>
                </a:effectLst>
                <a:latin typeface="Rockwell" panose="02060603020205020403" pitchFamily="18" charset="0"/>
              </a:rPr>
              <a:t>Cal Maritime Foundation Scholarships</a:t>
            </a:r>
          </a:p>
        </p:txBody>
      </p:sp>
      <p:sp>
        <p:nvSpPr>
          <p:cNvPr id="9" name="Content Placeholder 8"/>
          <p:cNvSpPr>
            <a:spLocks noGrp="1"/>
          </p:cNvSpPr>
          <p:nvPr>
            <p:ph idx="1"/>
          </p:nvPr>
        </p:nvSpPr>
        <p:spPr>
          <a:xfrm>
            <a:off x="838200" y="1426866"/>
            <a:ext cx="10515600" cy="4288135"/>
          </a:xfrm>
        </p:spPr>
        <p:txBody>
          <a:bodyPr vert="horz" lIns="91440" tIns="45720" rIns="91440" bIns="45720" rtlCol="0" anchor="t">
            <a:normAutofit/>
          </a:bodyPr>
          <a:lstStyle/>
          <a:p>
            <a:pPr marL="0" indent="0">
              <a:buNone/>
            </a:pPr>
            <a:r>
              <a:rPr lang="en-US" sz="3200" dirty="0">
                <a:solidFill>
                  <a:schemeClr val="bg1"/>
                </a:solidFill>
              </a:rPr>
              <a:t>Cadets can apply for Cal Maritime Foundation Scholarships in mid-December. We will announce when the process is available by email. The deadline to apply is January 26. </a:t>
            </a:r>
          </a:p>
          <a:p>
            <a:pPr marL="0" indent="0">
              <a:buNone/>
            </a:pPr>
            <a:r>
              <a:rPr lang="en-US" sz="3200" dirty="0">
                <a:solidFill>
                  <a:schemeClr val="bg1"/>
                </a:solidFill>
              </a:rPr>
              <a:t> DO NOT WAIT UNTIL THE LAST DAY!!!!!</a:t>
            </a:r>
          </a:p>
          <a:p>
            <a:pPr marL="0" indent="0">
              <a:buNone/>
            </a:pPr>
            <a:r>
              <a:rPr lang="en-US" sz="3200" dirty="0">
                <a:solidFill>
                  <a:schemeClr val="bg1"/>
                </a:solidFill>
              </a:rPr>
              <a:t>Criteria is based on GPA, merit/demerits, good standing in the Corp of Cadets, Community Service and a </a:t>
            </a:r>
            <a:r>
              <a:rPr lang="en-US" sz="3200" u="sng" dirty="0">
                <a:solidFill>
                  <a:schemeClr val="bg1"/>
                </a:solidFill>
              </a:rPr>
              <a:t>well written </a:t>
            </a:r>
            <a:r>
              <a:rPr lang="en-US" sz="3200" dirty="0">
                <a:solidFill>
                  <a:schemeClr val="bg1"/>
                </a:solidFill>
              </a:rPr>
              <a:t>essay. Cadets will be notified in March. Thank You Letters are required in order to receive the scholarship.</a:t>
            </a:r>
            <a:endParaRPr lang="en-US" sz="3200" dirty="0">
              <a:solidFill>
                <a:schemeClr val="bg1"/>
              </a:solidFill>
              <a:cs typeface="Calibri"/>
            </a:endParaRPr>
          </a:p>
          <a:p>
            <a:pPr marL="0" indent="0">
              <a:buNone/>
            </a:pPr>
            <a:endParaRPr lang="en-US" sz="2400" dirty="0">
              <a:solidFill>
                <a:schemeClr val="bg1"/>
              </a:solidFill>
              <a:effectLst>
                <a:outerShdw blurRad="38100" dist="38100" dir="2700000" algn="tl">
                  <a:srgbClr val="000000">
                    <a:alpha val="43137"/>
                  </a:srgbClr>
                </a:outerShdw>
              </a:effectLst>
            </a:endParaRPr>
          </a:p>
        </p:txBody>
      </p:sp>
      <p:grpSp>
        <p:nvGrpSpPr>
          <p:cNvPr id="19" name="Group 18"/>
          <p:cNvGrpSpPr/>
          <p:nvPr/>
        </p:nvGrpSpPr>
        <p:grpSpPr>
          <a:xfrm>
            <a:off x="0" y="5715000"/>
            <a:ext cx="12192000" cy="1143002"/>
            <a:chOff x="0" y="5715000"/>
            <a:chExt cx="12192000" cy="1143002"/>
          </a:xfrm>
        </p:grpSpPr>
        <p:sp>
          <p:nvSpPr>
            <p:cNvPr id="2" name="Rectangle 1"/>
            <p:cNvSpPr/>
            <p:nvPr/>
          </p:nvSpPr>
          <p:spPr>
            <a:xfrm>
              <a:off x="0" y="5715000"/>
              <a:ext cx="12192000" cy="1143002"/>
            </a:xfrm>
            <a:prstGeom prst="rect">
              <a:avLst/>
            </a:prstGeom>
            <a:solidFill>
              <a:srgbClr val="115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19099" y="5900649"/>
              <a:ext cx="3297767" cy="826912"/>
            </a:xfrm>
            <a:prstGeom prst="rect">
              <a:avLst/>
            </a:prstGeom>
          </p:spPr>
        </p:pic>
      </p:grpSp>
    </p:spTree>
    <p:extLst>
      <p:ext uri="{BB962C8B-B14F-4D97-AF65-F5344CB8AC3E}">
        <p14:creationId xmlns:p14="http://schemas.microsoft.com/office/powerpoint/2010/main" val="3797230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 (Orientation 2017, Template)" id="{02460722-CC44-468A-8D70-A350913AE39D}" vid="{F5E18808-A8F3-4E9B-A8B1-71FB3DACFE96}"/>
    </a:ext>
  </a:extLst>
</a:theme>
</file>

<file path=docProps/app.xml><?xml version="1.0" encoding="utf-8"?>
<Properties xmlns="http://schemas.openxmlformats.org/officeDocument/2006/extended-properties" xmlns:vt="http://schemas.openxmlformats.org/officeDocument/2006/docPropsVTypes">
  <Template>Slides (Orientation 2017, Template)</Template>
  <TotalTime>541</TotalTime>
  <Words>776</Words>
  <Application>Microsoft Office PowerPoint</Application>
  <PresentationFormat>Widescreen</PresentationFormat>
  <Paragraphs>58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Rockwell</vt:lpstr>
      <vt:lpstr>Office Theme</vt:lpstr>
      <vt:lpstr>PowerPoint Presentation</vt:lpstr>
      <vt:lpstr>Overview</vt:lpstr>
      <vt:lpstr>Financial Aid And Cashier's Office Responsibilities </vt:lpstr>
      <vt:lpstr>Financial Aid Process</vt:lpstr>
      <vt:lpstr>Where to find the Billing and  Financial Aid Information? Logging on to the Student Portal</vt:lpstr>
      <vt:lpstr>Logging on the PeopleSoft</vt:lpstr>
      <vt:lpstr>The “To Do” List</vt:lpstr>
      <vt:lpstr>Where To See Your Bill and Financial Aid</vt:lpstr>
      <vt:lpstr>Cal Maritime Foundation Scholarships</vt:lpstr>
      <vt:lpstr> You can find other scholarships at our Financial Aid              webpage: https://www.csum.edu/financial-aid           Outside Scholarships</vt:lpstr>
      <vt:lpstr>Maintaining Aid Eligibility Satisfactory Academic Progress (SAP)</vt:lpstr>
      <vt:lpstr>The Four Most Important Things To Remember:</vt:lpstr>
      <vt:lpstr>All Things Money</vt:lpstr>
    </vt:vector>
  </TitlesOfParts>
  <Company>California Maritime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Dalske, James</dc:creator>
  <cp:lastModifiedBy>Griswold, R. Mac</cp:lastModifiedBy>
  <cp:revision>209</cp:revision>
  <cp:lastPrinted>2018-07-24T16:33:33Z</cp:lastPrinted>
  <dcterms:created xsi:type="dcterms:W3CDTF">2017-08-15T18:05:45Z</dcterms:created>
  <dcterms:modified xsi:type="dcterms:W3CDTF">2021-09-27T21:40:12Z</dcterms:modified>
</cp:coreProperties>
</file>