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3" r:id="rId4"/>
    <p:sldId id="265" r:id="rId5"/>
    <p:sldId id="271" r:id="rId6"/>
    <p:sldId id="272" r:id="rId7"/>
    <p:sldId id="273" r:id="rId8"/>
    <p:sldId id="264" r:id="rId9"/>
    <p:sldId id="274" r:id="rId10"/>
    <p:sldId id="266" r:id="rId11"/>
    <p:sldId id="268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 Extra Bold" panose="020B0604020202020204" charset="0"/>
      <p:regular r:id="rId18"/>
      <p:bold r:id="rId19"/>
    </p:embeddedFont>
    <p:embeddedFont>
      <p:font typeface="Open Sans Light" panose="020B0306030504020204" pitchFamily="34" charset="0"/>
      <p:regular r:id="rId20"/>
      <p:italic r:id="rId21"/>
    </p:embeddedFont>
    <p:embeddedFont>
      <p:font typeface="Telegraf" panose="020B0604020202020204" charset="0"/>
      <p:regular r:id="rId22"/>
    </p:embeddedFont>
    <p:embeddedFont>
      <p:font typeface="Telegraf Bold" panose="020B060402020202020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05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swold, R. Mac" userId="91592633-f6c7-4994-af3a-e908a0854394" providerId="ADAL" clId="{099006A6-CF09-4D43-B8F7-EB7794958B2B}"/>
    <pc:docChg chg="modSld">
      <pc:chgData name="Griswold, R. Mac" userId="91592633-f6c7-4994-af3a-e908a0854394" providerId="ADAL" clId="{099006A6-CF09-4D43-B8F7-EB7794958B2B}" dt="2021-09-27T16:38:16.201" v="11" actId="20577"/>
      <pc:docMkLst>
        <pc:docMk/>
      </pc:docMkLst>
      <pc:sldChg chg="modSp mod">
        <pc:chgData name="Griswold, R. Mac" userId="91592633-f6c7-4994-af3a-e908a0854394" providerId="ADAL" clId="{099006A6-CF09-4D43-B8F7-EB7794958B2B}" dt="2021-09-27T16:38:16.201" v="11" actId="20577"/>
        <pc:sldMkLst>
          <pc:docMk/>
          <pc:sldMk cId="0" sldId="257"/>
        </pc:sldMkLst>
        <pc:spChg chg="mod">
          <ac:chgData name="Griswold, R. Mac" userId="91592633-f6c7-4994-af3a-e908a0854394" providerId="ADAL" clId="{099006A6-CF09-4D43-B8F7-EB7794958B2B}" dt="2021-09-27T16:38:16.201" v="11" actId="20577"/>
          <ac:spMkLst>
            <pc:docMk/>
            <pc:sldMk cId="0" sldId="25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2F3E3-1FFE-4C45-9951-560FAAB506EF}" type="datetimeFigureOut">
              <a:rPr lang="en-US"/>
              <a:t>9/27/2021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F91F0-C202-40D2-A885-7A465247CEE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8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F91F0-C202-40D2-A885-7A465247CEE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9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Emphasize how many people drink – but also take note of cadets who don't drink.  They are not the only ones and its ok not to drink.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F91F0-C202-40D2-A885-7A465247CEE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3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26" Type="http://schemas.openxmlformats.org/officeDocument/2006/relationships/image" Target="../media/image87.png"/><Relationship Id="rId39" Type="http://schemas.openxmlformats.org/officeDocument/2006/relationships/image" Target="../media/image16.svg"/><Relationship Id="rId21" Type="http://schemas.openxmlformats.org/officeDocument/2006/relationships/image" Target="../media/image85.svg"/><Relationship Id="rId34" Type="http://schemas.openxmlformats.org/officeDocument/2006/relationships/image" Target="../media/image5.png"/><Relationship Id="rId42" Type="http://schemas.openxmlformats.org/officeDocument/2006/relationships/image" Target="../media/image37.png"/><Relationship Id="rId47" Type="http://schemas.openxmlformats.org/officeDocument/2006/relationships/image" Target="../media/image98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9" Type="http://schemas.openxmlformats.org/officeDocument/2006/relationships/image" Target="../media/image90.svg"/><Relationship Id="rId11" Type="http://schemas.openxmlformats.org/officeDocument/2006/relationships/image" Target="../media/image75.svg"/><Relationship Id="rId24" Type="http://schemas.openxmlformats.org/officeDocument/2006/relationships/image" Target="../media/image11.png"/><Relationship Id="rId32" Type="http://schemas.openxmlformats.org/officeDocument/2006/relationships/image" Target="../media/image45.png"/><Relationship Id="rId37" Type="http://schemas.openxmlformats.org/officeDocument/2006/relationships/image" Target="../media/image94.svg"/><Relationship Id="rId40" Type="http://schemas.openxmlformats.org/officeDocument/2006/relationships/image" Target="../media/image95.png"/><Relationship Id="rId45" Type="http://schemas.openxmlformats.org/officeDocument/2006/relationships/image" Target="../media/image42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23" Type="http://schemas.openxmlformats.org/officeDocument/2006/relationships/image" Target="../media/image48.svg"/><Relationship Id="rId28" Type="http://schemas.openxmlformats.org/officeDocument/2006/relationships/image" Target="../media/image89.png"/><Relationship Id="rId36" Type="http://schemas.openxmlformats.org/officeDocument/2006/relationships/image" Target="../media/image93.png"/><Relationship Id="rId49" Type="http://schemas.openxmlformats.org/officeDocument/2006/relationships/image" Target="../media/image2.svg"/><Relationship Id="rId10" Type="http://schemas.openxmlformats.org/officeDocument/2006/relationships/image" Target="../media/image74.png"/><Relationship Id="rId19" Type="http://schemas.openxmlformats.org/officeDocument/2006/relationships/image" Target="../media/image83.svg"/><Relationship Id="rId31" Type="http://schemas.openxmlformats.org/officeDocument/2006/relationships/image" Target="../media/image92.svg"/><Relationship Id="rId44" Type="http://schemas.openxmlformats.org/officeDocument/2006/relationships/image" Target="../media/image41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Relationship Id="rId22" Type="http://schemas.openxmlformats.org/officeDocument/2006/relationships/image" Target="../media/image47.png"/><Relationship Id="rId27" Type="http://schemas.openxmlformats.org/officeDocument/2006/relationships/image" Target="../media/image88.svg"/><Relationship Id="rId30" Type="http://schemas.openxmlformats.org/officeDocument/2006/relationships/image" Target="../media/image91.png"/><Relationship Id="rId35" Type="http://schemas.openxmlformats.org/officeDocument/2006/relationships/image" Target="../media/image6.svg"/><Relationship Id="rId43" Type="http://schemas.openxmlformats.org/officeDocument/2006/relationships/image" Target="../media/image38.svg"/><Relationship Id="rId48" Type="http://schemas.openxmlformats.org/officeDocument/2006/relationships/image" Target="../media/image1.png"/><Relationship Id="rId8" Type="http://schemas.openxmlformats.org/officeDocument/2006/relationships/image" Target="../media/image72.png"/><Relationship Id="rId3" Type="http://schemas.openxmlformats.org/officeDocument/2006/relationships/image" Target="../media/image67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5" Type="http://schemas.openxmlformats.org/officeDocument/2006/relationships/image" Target="../media/image86.svg"/><Relationship Id="rId33" Type="http://schemas.openxmlformats.org/officeDocument/2006/relationships/image" Target="../media/image46.svg"/><Relationship Id="rId38" Type="http://schemas.openxmlformats.org/officeDocument/2006/relationships/image" Target="../media/image15.png"/><Relationship Id="rId46" Type="http://schemas.openxmlformats.org/officeDocument/2006/relationships/image" Target="../media/image97.png"/><Relationship Id="rId20" Type="http://schemas.openxmlformats.org/officeDocument/2006/relationships/image" Target="../media/image84.png"/><Relationship Id="rId41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sv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2.svg"/><Relationship Id="rId21" Type="http://schemas.openxmlformats.org/officeDocument/2006/relationships/image" Target="../media/image48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4.svg"/><Relationship Id="rId25" Type="http://schemas.openxmlformats.org/officeDocument/2006/relationships/image" Target="../media/image52.svg"/><Relationship Id="rId33" Type="http://schemas.openxmlformats.org/officeDocument/2006/relationships/image" Target="../media/image60.sv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5" Type="http://schemas.openxmlformats.org/officeDocument/2006/relationships/image" Target="../media/image34.svg"/><Relationship Id="rId15" Type="http://schemas.openxmlformats.org/officeDocument/2006/relationships/image" Target="../media/image12.sv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10" Type="http://schemas.openxmlformats.org/officeDocument/2006/relationships/image" Target="../media/image39.png"/><Relationship Id="rId19" Type="http://schemas.openxmlformats.org/officeDocument/2006/relationships/image" Target="../media/image46.svg"/><Relationship Id="rId31" Type="http://schemas.openxmlformats.org/officeDocument/2006/relationships/image" Target="../media/image58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11.png"/><Relationship Id="rId22" Type="http://schemas.openxmlformats.org/officeDocument/2006/relationships/image" Target="../media/image49.png"/><Relationship Id="rId27" Type="http://schemas.openxmlformats.org/officeDocument/2006/relationships/image" Target="../media/image54.svg"/><Relationship Id="rId30" Type="http://schemas.openxmlformats.org/officeDocument/2006/relationships/image" Target="../media/image57.png"/><Relationship Id="rId8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svg"/><Relationship Id="rId18" Type="http://schemas.openxmlformats.org/officeDocument/2006/relationships/image" Target="../media/image82.png"/><Relationship Id="rId26" Type="http://schemas.openxmlformats.org/officeDocument/2006/relationships/image" Target="../media/image87.png"/><Relationship Id="rId39" Type="http://schemas.openxmlformats.org/officeDocument/2006/relationships/image" Target="../media/image16.svg"/><Relationship Id="rId21" Type="http://schemas.openxmlformats.org/officeDocument/2006/relationships/image" Target="../media/image85.svg"/><Relationship Id="rId34" Type="http://schemas.openxmlformats.org/officeDocument/2006/relationships/image" Target="../media/image5.png"/><Relationship Id="rId42" Type="http://schemas.openxmlformats.org/officeDocument/2006/relationships/image" Target="../media/image37.png"/><Relationship Id="rId47" Type="http://schemas.openxmlformats.org/officeDocument/2006/relationships/image" Target="../media/image98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9" Type="http://schemas.openxmlformats.org/officeDocument/2006/relationships/image" Target="../media/image90.svg"/><Relationship Id="rId11" Type="http://schemas.openxmlformats.org/officeDocument/2006/relationships/image" Target="../media/image75.svg"/><Relationship Id="rId24" Type="http://schemas.openxmlformats.org/officeDocument/2006/relationships/image" Target="../media/image11.png"/><Relationship Id="rId32" Type="http://schemas.openxmlformats.org/officeDocument/2006/relationships/image" Target="../media/image45.png"/><Relationship Id="rId37" Type="http://schemas.openxmlformats.org/officeDocument/2006/relationships/image" Target="../media/image94.svg"/><Relationship Id="rId40" Type="http://schemas.openxmlformats.org/officeDocument/2006/relationships/image" Target="../media/image95.png"/><Relationship Id="rId45" Type="http://schemas.openxmlformats.org/officeDocument/2006/relationships/image" Target="../media/image42.svg"/><Relationship Id="rId5" Type="http://schemas.openxmlformats.org/officeDocument/2006/relationships/image" Target="../media/image69.svg"/><Relationship Id="rId15" Type="http://schemas.openxmlformats.org/officeDocument/2006/relationships/image" Target="../media/image79.svg"/><Relationship Id="rId23" Type="http://schemas.openxmlformats.org/officeDocument/2006/relationships/image" Target="../media/image48.svg"/><Relationship Id="rId28" Type="http://schemas.openxmlformats.org/officeDocument/2006/relationships/image" Target="../media/image89.png"/><Relationship Id="rId36" Type="http://schemas.openxmlformats.org/officeDocument/2006/relationships/image" Target="../media/image93.png"/><Relationship Id="rId49" Type="http://schemas.openxmlformats.org/officeDocument/2006/relationships/image" Target="../media/image2.svg"/><Relationship Id="rId10" Type="http://schemas.openxmlformats.org/officeDocument/2006/relationships/image" Target="../media/image74.png"/><Relationship Id="rId19" Type="http://schemas.openxmlformats.org/officeDocument/2006/relationships/image" Target="../media/image83.svg"/><Relationship Id="rId31" Type="http://schemas.openxmlformats.org/officeDocument/2006/relationships/image" Target="../media/image92.svg"/><Relationship Id="rId44" Type="http://schemas.openxmlformats.org/officeDocument/2006/relationships/image" Target="../media/image41.png"/><Relationship Id="rId4" Type="http://schemas.openxmlformats.org/officeDocument/2006/relationships/image" Target="../media/image68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Relationship Id="rId22" Type="http://schemas.openxmlformats.org/officeDocument/2006/relationships/image" Target="../media/image47.png"/><Relationship Id="rId27" Type="http://schemas.openxmlformats.org/officeDocument/2006/relationships/image" Target="../media/image88.svg"/><Relationship Id="rId30" Type="http://schemas.openxmlformats.org/officeDocument/2006/relationships/image" Target="../media/image91.png"/><Relationship Id="rId35" Type="http://schemas.openxmlformats.org/officeDocument/2006/relationships/image" Target="../media/image6.svg"/><Relationship Id="rId43" Type="http://schemas.openxmlformats.org/officeDocument/2006/relationships/image" Target="../media/image38.svg"/><Relationship Id="rId48" Type="http://schemas.openxmlformats.org/officeDocument/2006/relationships/image" Target="../media/image1.png"/><Relationship Id="rId8" Type="http://schemas.openxmlformats.org/officeDocument/2006/relationships/image" Target="../media/image72.png"/><Relationship Id="rId3" Type="http://schemas.openxmlformats.org/officeDocument/2006/relationships/image" Target="../media/image67.sv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5" Type="http://schemas.openxmlformats.org/officeDocument/2006/relationships/image" Target="../media/image86.svg"/><Relationship Id="rId33" Type="http://schemas.openxmlformats.org/officeDocument/2006/relationships/image" Target="../media/image46.svg"/><Relationship Id="rId38" Type="http://schemas.openxmlformats.org/officeDocument/2006/relationships/image" Target="../media/image15.png"/><Relationship Id="rId46" Type="http://schemas.openxmlformats.org/officeDocument/2006/relationships/image" Target="../media/image97.png"/><Relationship Id="rId20" Type="http://schemas.openxmlformats.org/officeDocument/2006/relationships/image" Target="../media/image84.png"/><Relationship Id="rId41" Type="http://schemas.openxmlformats.org/officeDocument/2006/relationships/image" Target="../media/image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3297" y="2156738"/>
            <a:ext cx="2863333" cy="41772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57" y="766257"/>
            <a:ext cx="2928730" cy="47099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55215" y="2500680"/>
            <a:ext cx="2617987" cy="40446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30977" y="2752672"/>
            <a:ext cx="2654273" cy="39243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7546" y="4073193"/>
            <a:ext cx="2660066" cy="42778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68229" y="4501576"/>
            <a:ext cx="2916739" cy="42778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843057" y="6212135"/>
            <a:ext cx="2924517" cy="42778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81460" y="4227887"/>
            <a:ext cx="2823403" cy="42778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171317" y="6414639"/>
            <a:ext cx="2789065" cy="39947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000902" y="6457619"/>
            <a:ext cx="2778038" cy="40963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20894" y="6334013"/>
            <a:ext cx="2659843" cy="415600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7377032" y="976878"/>
            <a:ext cx="10696983" cy="8256794"/>
            <a:chOff x="0" y="-104775"/>
            <a:chExt cx="14262644" cy="1100905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2261135"/>
              <a:ext cx="14262644" cy="6272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60"/>
                </a:lnSpc>
              </a:pPr>
              <a:r>
                <a:rPr lang="en-US" sz="10133">
                  <a:solidFill>
                    <a:srgbClr val="171717"/>
                  </a:solidFill>
                  <a:latin typeface="Telegraf Bold"/>
                </a:rPr>
                <a:t>Alcohol and Bystander Intervention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3917814" y="8905122"/>
              <a:ext cx="7121594" cy="1999161"/>
              <a:chOff x="0" y="-425284"/>
              <a:chExt cx="5578488" cy="156598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425284"/>
                <a:ext cx="5578488" cy="1565983"/>
              </a:xfrm>
              <a:custGeom>
                <a:avLst/>
                <a:gdLst/>
                <a:ahLst/>
                <a:cxnLst/>
                <a:rect l="l" t="t" r="r" b="b"/>
                <a:pathLst>
                  <a:path w="5578487" h="1144961">
                    <a:moveTo>
                      <a:pt x="4639587" y="1133773"/>
                    </a:moveTo>
                    <a:cubicBezTo>
                      <a:pt x="4639587" y="1133773"/>
                      <a:pt x="4219834" y="1144961"/>
                      <a:pt x="3757249" y="1142339"/>
                    </a:cubicBezTo>
                    <a:cubicBezTo>
                      <a:pt x="2159957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250746" y="7673"/>
                    </a:cubicBezTo>
                    <a:cubicBezTo>
                      <a:pt x="4000908" y="0"/>
                      <a:pt x="4464835" y="7673"/>
                      <a:pt x="4464835" y="7673"/>
                    </a:cubicBezTo>
                    <a:cubicBezTo>
                      <a:pt x="4833143" y="15152"/>
                      <a:pt x="5196455" y="84484"/>
                      <a:pt x="5394196" y="207066"/>
                    </a:cubicBezTo>
                    <a:cubicBezTo>
                      <a:pt x="5545213" y="300683"/>
                      <a:pt x="5578487" y="425358"/>
                      <a:pt x="5569346" y="577261"/>
                    </a:cubicBezTo>
                    <a:lnTo>
                      <a:pt x="5569346" y="577262"/>
                    </a:lnTo>
                    <a:cubicBezTo>
                      <a:pt x="5569346" y="891835"/>
                      <a:pt x="5286350" y="1105932"/>
                      <a:pt x="4639587" y="1133773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4260159" y="9307612"/>
              <a:ext cx="6427016" cy="1106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6"/>
                </a:lnSpc>
                <a:spcBef>
                  <a:spcPct val="0"/>
                </a:spcBef>
              </a:pPr>
              <a:r>
                <a:rPr lang="en-US" sz="1604" dirty="0">
                  <a:solidFill>
                    <a:srgbClr val="FFFFFF"/>
                  </a:solidFill>
                  <a:latin typeface="Telegraf Bold"/>
                </a:rPr>
                <a:t>ADAPTED FROM MATERIALS BY:</a:t>
              </a:r>
            </a:p>
            <a:p>
              <a:pPr marL="0" lvl="0" indent="0" algn="ctr">
                <a:lnSpc>
                  <a:spcPts val="2246"/>
                </a:lnSpc>
                <a:spcBef>
                  <a:spcPct val="0"/>
                </a:spcBef>
              </a:pPr>
              <a:r>
                <a:rPr lang="en-US" sz="1604" dirty="0">
                  <a:solidFill>
                    <a:srgbClr val="FFFFFF"/>
                  </a:solidFill>
                  <a:latin typeface="Telegraf Bold"/>
                </a:rPr>
                <a:t>Angeli Acosta, Health Educator</a:t>
              </a:r>
            </a:p>
            <a:p>
              <a:pPr marL="0" lvl="0" indent="0" algn="ctr">
                <a:lnSpc>
                  <a:spcPts val="2246"/>
                </a:lnSpc>
                <a:spcBef>
                  <a:spcPct val="0"/>
                </a:spcBef>
              </a:pPr>
              <a:r>
                <a:rPr lang="en-US" sz="1604" dirty="0">
                  <a:solidFill>
                    <a:srgbClr val="FFFFFF"/>
                  </a:solidFill>
                  <a:latin typeface="Telegraf Bold"/>
                </a:rPr>
                <a:t>Vineeta Dhillon, Title IX Coordinator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541902" y="-104775"/>
              <a:ext cx="9863529" cy="1672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52"/>
                </a:lnSpc>
              </a:pPr>
              <a:r>
                <a:rPr lang="en-US" sz="3609">
                  <a:solidFill>
                    <a:srgbClr val="171717"/>
                  </a:solidFill>
                  <a:latin typeface="Telegraf"/>
                </a:rPr>
                <a:t>First Year Experience Seminar 2021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7691" y="-241880"/>
            <a:ext cx="14549341" cy="4506690"/>
            <a:chOff x="0" y="0"/>
            <a:chExt cx="19399121" cy="60089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020545" cy="581921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5266383" y="0"/>
              <a:ext cx="4285054" cy="58192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543347" y="0"/>
              <a:ext cx="3904161" cy="581921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17422" y="0"/>
              <a:ext cx="4115768" cy="581921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557036" y="189710"/>
              <a:ext cx="3988804" cy="581921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5389157" y="0"/>
              <a:ext cx="4009964" cy="581921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24958" y="0"/>
              <a:ext cx="4062866" cy="581921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754141" y="1736617"/>
            <a:ext cx="14506192" cy="7521683"/>
            <a:chOff x="0" y="0"/>
            <a:chExt cx="2989952" cy="1550336"/>
          </a:xfrm>
        </p:grpSpPr>
        <p:sp>
          <p:nvSpPr>
            <p:cNvPr id="11" name="Freeform 11"/>
            <p:cNvSpPr/>
            <p:nvPr/>
          </p:nvSpPr>
          <p:spPr>
            <a:xfrm>
              <a:off x="16510" y="11430"/>
              <a:ext cx="2959472" cy="1526206"/>
            </a:xfrm>
            <a:custGeom>
              <a:avLst/>
              <a:gdLst/>
              <a:ahLst/>
              <a:cxnLst/>
              <a:rect l="l" t="t" r="r" b="b"/>
              <a:pathLst>
                <a:path w="2959472" h="1526206">
                  <a:moveTo>
                    <a:pt x="1270" y="0"/>
                  </a:moveTo>
                  <a:lnTo>
                    <a:pt x="2959472" y="15240"/>
                  </a:lnTo>
                  <a:lnTo>
                    <a:pt x="2927722" y="1526206"/>
                  </a:lnTo>
                  <a:lnTo>
                    <a:pt x="1068831" y="1526206"/>
                  </a:lnTo>
                  <a:lnTo>
                    <a:pt x="0" y="1499536"/>
                  </a:lnTo>
                  <a:lnTo>
                    <a:pt x="11430" y="49924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-1270"/>
              <a:ext cx="2988682" cy="1551606"/>
            </a:xfrm>
            <a:custGeom>
              <a:avLst/>
              <a:gdLst/>
              <a:ahLst/>
              <a:cxnLst/>
              <a:rect l="l" t="t" r="r" b="b"/>
              <a:pathLst>
                <a:path w="2988682" h="1551606">
                  <a:moveTo>
                    <a:pt x="2954392" y="1526206"/>
                  </a:moveTo>
                  <a:cubicBezTo>
                    <a:pt x="2951852" y="1530016"/>
                    <a:pt x="2948042" y="1535096"/>
                    <a:pt x="2944232" y="1538906"/>
                  </a:cubicBezTo>
                  <a:cubicBezTo>
                    <a:pt x="2940422" y="1541446"/>
                    <a:pt x="2935342" y="1543986"/>
                    <a:pt x="2931532" y="1543986"/>
                  </a:cubicBezTo>
                  <a:cubicBezTo>
                    <a:pt x="2828278" y="1542716"/>
                    <a:pt x="2703287" y="1549066"/>
                    <a:pt x="2575980" y="1551606"/>
                  </a:cubicBezTo>
                  <a:cubicBezTo>
                    <a:pt x="2536631" y="1551606"/>
                    <a:pt x="2494967" y="1550336"/>
                    <a:pt x="2455618" y="1550336"/>
                  </a:cubicBezTo>
                  <a:cubicBezTo>
                    <a:pt x="2367661" y="1549066"/>
                    <a:pt x="2279704" y="1547796"/>
                    <a:pt x="2191747" y="1547796"/>
                  </a:cubicBezTo>
                  <a:lnTo>
                    <a:pt x="1904729" y="1547796"/>
                  </a:lnTo>
                  <a:cubicBezTo>
                    <a:pt x="1839919" y="1547796"/>
                    <a:pt x="1777423" y="1546526"/>
                    <a:pt x="1712613" y="1546526"/>
                  </a:cubicBezTo>
                  <a:cubicBezTo>
                    <a:pt x="1657061" y="1546526"/>
                    <a:pt x="1599195" y="1546526"/>
                    <a:pt x="1543643" y="1547796"/>
                  </a:cubicBezTo>
                  <a:lnTo>
                    <a:pt x="1508923" y="1547796"/>
                  </a:lnTo>
                  <a:cubicBezTo>
                    <a:pt x="1427910" y="1546526"/>
                    <a:pt x="525193" y="1545256"/>
                    <a:pt x="444180" y="1542716"/>
                  </a:cubicBezTo>
                  <a:cubicBezTo>
                    <a:pt x="395572" y="1541446"/>
                    <a:pt x="346965" y="1536366"/>
                    <a:pt x="298357" y="1533826"/>
                  </a:cubicBezTo>
                  <a:cubicBezTo>
                    <a:pt x="210400" y="1528746"/>
                    <a:pt x="122443" y="1524936"/>
                    <a:pt x="41910" y="1519856"/>
                  </a:cubicBezTo>
                  <a:cubicBezTo>
                    <a:pt x="33020" y="1518586"/>
                    <a:pt x="24130" y="1516046"/>
                    <a:pt x="16510" y="1512236"/>
                  </a:cubicBezTo>
                  <a:cubicBezTo>
                    <a:pt x="5080" y="1507156"/>
                    <a:pt x="0" y="1495726"/>
                    <a:pt x="1270" y="1481043"/>
                  </a:cubicBezTo>
                  <a:cubicBezTo>
                    <a:pt x="2540" y="1414838"/>
                    <a:pt x="3810" y="1347492"/>
                    <a:pt x="3810" y="1281287"/>
                  </a:cubicBezTo>
                  <a:cubicBezTo>
                    <a:pt x="5080" y="1213940"/>
                    <a:pt x="17780" y="507375"/>
                    <a:pt x="17780" y="440028"/>
                  </a:cubicBezTo>
                  <a:cubicBezTo>
                    <a:pt x="19050" y="374965"/>
                    <a:pt x="20320" y="309902"/>
                    <a:pt x="19050" y="243697"/>
                  </a:cubicBezTo>
                  <a:cubicBezTo>
                    <a:pt x="17780" y="178633"/>
                    <a:pt x="16510" y="114711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3835" y="5080"/>
                    <a:pt x="124757" y="3810"/>
                  </a:cubicBezTo>
                  <a:cubicBezTo>
                    <a:pt x="196512" y="1270"/>
                    <a:pt x="270581" y="1270"/>
                    <a:pt x="342335" y="1270"/>
                  </a:cubicBezTo>
                  <a:cubicBezTo>
                    <a:pt x="432607" y="2540"/>
                    <a:pt x="1344582" y="5080"/>
                    <a:pt x="1434854" y="6350"/>
                  </a:cubicBezTo>
                  <a:cubicBezTo>
                    <a:pt x="1522811" y="7620"/>
                    <a:pt x="1610768" y="7620"/>
                    <a:pt x="1698725" y="7620"/>
                  </a:cubicBezTo>
                  <a:cubicBezTo>
                    <a:pt x="1747333" y="7620"/>
                    <a:pt x="1795941" y="7620"/>
                    <a:pt x="1844548" y="8890"/>
                  </a:cubicBezTo>
                  <a:cubicBezTo>
                    <a:pt x="1939449" y="11430"/>
                    <a:pt x="2036665" y="10160"/>
                    <a:pt x="2131566" y="2540"/>
                  </a:cubicBezTo>
                  <a:cubicBezTo>
                    <a:pt x="2170915" y="0"/>
                    <a:pt x="2210264" y="2540"/>
                    <a:pt x="2249613" y="2540"/>
                  </a:cubicBezTo>
                  <a:cubicBezTo>
                    <a:pt x="2337570" y="2540"/>
                    <a:pt x="2425528" y="1270"/>
                    <a:pt x="2513485" y="3810"/>
                  </a:cubicBezTo>
                  <a:cubicBezTo>
                    <a:pt x="2624588" y="6350"/>
                    <a:pt x="2733377" y="13970"/>
                    <a:pt x="2844481" y="17780"/>
                  </a:cubicBezTo>
                  <a:cubicBezTo>
                    <a:pt x="2893089" y="20320"/>
                    <a:pt x="2922642" y="19050"/>
                    <a:pt x="2949312" y="21590"/>
                  </a:cubicBezTo>
                  <a:cubicBezTo>
                    <a:pt x="2958202" y="22860"/>
                    <a:pt x="2967092" y="25400"/>
                    <a:pt x="2975982" y="27940"/>
                  </a:cubicBezTo>
                  <a:cubicBezTo>
                    <a:pt x="2983602" y="30480"/>
                    <a:pt x="2987412" y="36830"/>
                    <a:pt x="2987412" y="46990"/>
                  </a:cubicBezTo>
                  <a:cubicBezTo>
                    <a:pt x="2988682" y="83892"/>
                    <a:pt x="2984872" y="118136"/>
                    <a:pt x="2981062" y="152380"/>
                  </a:cubicBezTo>
                  <a:cubicBezTo>
                    <a:pt x="2977252" y="180916"/>
                    <a:pt x="2975982" y="210594"/>
                    <a:pt x="2974712" y="239131"/>
                  </a:cubicBezTo>
                  <a:cubicBezTo>
                    <a:pt x="2972172" y="287072"/>
                    <a:pt x="2970902" y="335014"/>
                    <a:pt x="2969632" y="382955"/>
                  </a:cubicBezTo>
                  <a:cubicBezTo>
                    <a:pt x="2968362" y="427472"/>
                    <a:pt x="2967092" y="471989"/>
                    <a:pt x="2967092" y="516506"/>
                  </a:cubicBezTo>
                  <a:cubicBezTo>
                    <a:pt x="2967092" y="590701"/>
                    <a:pt x="2955662" y="1302974"/>
                    <a:pt x="2954392" y="1377169"/>
                  </a:cubicBezTo>
                  <a:cubicBezTo>
                    <a:pt x="2956932" y="1425111"/>
                    <a:pt x="2955662" y="1473052"/>
                    <a:pt x="2954392" y="1526206"/>
                  </a:cubicBezTo>
                  <a:close/>
                  <a:moveTo>
                    <a:pt x="17780" y="1495726"/>
                  </a:moveTo>
                  <a:cubicBezTo>
                    <a:pt x="22860" y="1496996"/>
                    <a:pt x="29210" y="1499536"/>
                    <a:pt x="36830" y="1499536"/>
                  </a:cubicBezTo>
                  <a:cubicBezTo>
                    <a:pt x="120128" y="1504616"/>
                    <a:pt x="215029" y="1509696"/>
                    <a:pt x="307615" y="1513506"/>
                  </a:cubicBezTo>
                  <a:cubicBezTo>
                    <a:pt x="351594" y="1516046"/>
                    <a:pt x="395572" y="1519856"/>
                    <a:pt x="441866" y="1521126"/>
                  </a:cubicBezTo>
                  <a:cubicBezTo>
                    <a:pt x="471956" y="1522396"/>
                    <a:pt x="1323750" y="1518586"/>
                    <a:pt x="1351526" y="1519856"/>
                  </a:cubicBezTo>
                  <a:cubicBezTo>
                    <a:pt x="1400134" y="1521126"/>
                    <a:pt x="1448742" y="1523666"/>
                    <a:pt x="1497350" y="1524936"/>
                  </a:cubicBezTo>
                  <a:cubicBezTo>
                    <a:pt x="1520496" y="1526206"/>
                    <a:pt x="1541328" y="1526206"/>
                    <a:pt x="1564475" y="1526206"/>
                  </a:cubicBezTo>
                  <a:cubicBezTo>
                    <a:pt x="1668634" y="1526206"/>
                    <a:pt x="1770479" y="1524936"/>
                    <a:pt x="1874639" y="1526206"/>
                  </a:cubicBezTo>
                  <a:cubicBezTo>
                    <a:pt x="1913988" y="1526206"/>
                    <a:pt x="1955652" y="1528746"/>
                    <a:pt x="1995001" y="1528746"/>
                  </a:cubicBezTo>
                  <a:cubicBezTo>
                    <a:pt x="2055182" y="1528746"/>
                    <a:pt x="2113049" y="1524936"/>
                    <a:pt x="2173230" y="1524936"/>
                  </a:cubicBezTo>
                  <a:cubicBezTo>
                    <a:pt x="2244984" y="1524936"/>
                    <a:pt x="2314424" y="1526206"/>
                    <a:pt x="2386178" y="1526206"/>
                  </a:cubicBezTo>
                  <a:cubicBezTo>
                    <a:pt x="2481079" y="1526206"/>
                    <a:pt x="2578295" y="1526206"/>
                    <a:pt x="2673196" y="1524936"/>
                  </a:cubicBezTo>
                  <a:cubicBezTo>
                    <a:pt x="2758838" y="1523666"/>
                    <a:pt x="2842166" y="1521126"/>
                    <a:pt x="2916292" y="1518586"/>
                  </a:cubicBezTo>
                  <a:cubicBezTo>
                    <a:pt x="2921372" y="1518586"/>
                    <a:pt x="2926452" y="1516046"/>
                    <a:pt x="2932802" y="1514776"/>
                  </a:cubicBezTo>
                  <a:cubicBezTo>
                    <a:pt x="2932802" y="1502076"/>
                    <a:pt x="2934072" y="1489376"/>
                    <a:pt x="2934072" y="1477618"/>
                  </a:cubicBezTo>
                  <a:lnTo>
                    <a:pt x="2934072" y="1442233"/>
                  </a:lnTo>
                  <a:cubicBezTo>
                    <a:pt x="2935342" y="1384018"/>
                    <a:pt x="2937882" y="1324662"/>
                    <a:pt x="2936612" y="1266448"/>
                  </a:cubicBezTo>
                  <a:cubicBezTo>
                    <a:pt x="2935342" y="1184262"/>
                    <a:pt x="2948042" y="465140"/>
                    <a:pt x="2951852" y="382955"/>
                  </a:cubicBezTo>
                  <a:cubicBezTo>
                    <a:pt x="2954392" y="335014"/>
                    <a:pt x="2956932" y="287072"/>
                    <a:pt x="2956932" y="239131"/>
                  </a:cubicBezTo>
                  <a:cubicBezTo>
                    <a:pt x="2956932" y="199179"/>
                    <a:pt x="2958202" y="160370"/>
                    <a:pt x="2965822" y="121560"/>
                  </a:cubicBezTo>
                  <a:cubicBezTo>
                    <a:pt x="2969632" y="98731"/>
                    <a:pt x="2972172" y="75901"/>
                    <a:pt x="2967092" y="49530"/>
                  </a:cubicBezTo>
                  <a:cubicBezTo>
                    <a:pt x="2959472" y="49530"/>
                    <a:pt x="2953122" y="48260"/>
                    <a:pt x="2945502" y="48260"/>
                  </a:cubicBezTo>
                  <a:cubicBezTo>
                    <a:pt x="2912482" y="45720"/>
                    <a:pt x="2860683" y="45720"/>
                    <a:pt x="2798188" y="40640"/>
                  </a:cubicBezTo>
                  <a:cubicBezTo>
                    <a:pt x="2682455" y="33020"/>
                    <a:pt x="2564407" y="27940"/>
                    <a:pt x="2448674" y="27940"/>
                  </a:cubicBezTo>
                  <a:cubicBezTo>
                    <a:pt x="2367661" y="27940"/>
                    <a:pt x="2284333" y="31750"/>
                    <a:pt x="2203320" y="24130"/>
                  </a:cubicBezTo>
                  <a:lnTo>
                    <a:pt x="2180174" y="24130"/>
                  </a:lnTo>
                  <a:cubicBezTo>
                    <a:pt x="2113049" y="27940"/>
                    <a:pt x="2041294" y="33020"/>
                    <a:pt x="1971854" y="34290"/>
                  </a:cubicBezTo>
                  <a:cubicBezTo>
                    <a:pt x="1895471" y="35560"/>
                    <a:pt x="1821402" y="31750"/>
                    <a:pt x="1745018" y="30480"/>
                  </a:cubicBezTo>
                  <a:cubicBezTo>
                    <a:pt x="1673264" y="29210"/>
                    <a:pt x="1601509" y="27940"/>
                    <a:pt x="1532069" y="27940"/>
                  </a:cubicBezTo>
                  <a:cubicBezTo>
                    <a:pt x="1506608" y="27940"/>
                    <a:pt x="1483462" y="29210"/>
                    <a:pt x="1458000" y="27940"/>
                  </a:cubicBezTo>
                  <a:cubicBezTo>
                    <a:pt x="1370043" y="26670"/>
                    <a:pt x="460383" y="24130"/>
                    <a:pt x="370111" y="24130"/>
                  </a:cubicBezTo>
                  <a:cubicBezTo>
                    <a:pt x="291413" y="22860"/>
                    <a:pt x="212714" y="24130"/>
                    <a:pt x="134016" y="24130"/>
                  </a:cubicBezTo>
                  <a:cubicBezTo>
                    <a:pt x="92352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0467"/>
                    <a:pt x="31750" y="116994"/>
                    <a:pt x="34290" y="152379"/>
                  </a:cubicBezTo>
                  <a:cubicBezTo>
                    <a:pt x="36830" y="216301"/>
                    <a:pt x="38100" y="280223"/>
                    <a:pt x="38100" y="344145"/>
                  </a:cubicBezTo>
                  <a:cubicBezTo>
                    <a:pt x="38100" y="385238"/>
                    <a:pt x="36830" y="425189"/>
                    <a:pt x="35560" y="466282"/>
                  </a:cubicBezTo>
                  <a:cubicBezTo>
                    <a:pt x="34290" y="506233"/>
                    <a:pt x="22860" y="1183121"/>
                    <a:pt x="21590" y="1221930"/>
                  </a:cubicBezTo>
                  <a:lnTo>
                    <a:pt x="21590" y="1297267"/>
                  </a:lnTo>
                  <a:cubicBezTo>
                    <a:pt x="21590" y="1354340"/>
                    <a:pt x="20320" y="1412555"/>
                    <a:pt x="20320" y="1469628"/>
                  </a:cubicBezTo>
                  <a:cubicBezTo>
                    <a:pt x="20320" y="1477618"/>
                    <a:pt x="19050" y="1484467"/>
                    <a:pt x="17780" y="14957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815750" y="0"/>
            <a:ext cx="3221222" cy="12047576"/>
            <a:chOff x="0" y="0"/>
            <a:chExt cx="4294963" cy="1606343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094608" cy="581921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2322" y="2094923"/>
              <a:ext cx="4052286" cy="581921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86698" y="4833789"/>
              <a:ext cx="3607910" cy="5819210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623571" y="7543302"/>
              <a:ext cx="3671392" cy="581921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26965" y="10244226"/>
              <a:ext cx="3967643" cy="581921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5275885" y="0"/>
            <a:ext cx="4166025" cy="12204087"/>
            <a:chOff x="0" y="0"/>
            <a:chExt cx="5554700" cy="1627211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 flipH="1">
              <a:off x="244789" y="0"/>
              <a:ext cx="3904161" cy="581921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523926" y="2466227"/>
              <a:ext cx="3999384" cy="581921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633697"/>
              <a:ext cx="5554700" cy="581921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>
              <a:fillRect/>
            </a:stretch>
          </p:blipFill>
          <p:spPr>
            <a:xfrm flipH="1">
              <a:off x="523926" y="7743393"/>
              <a:ext cx="4062866" cy="581921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 flipH="1">
              <a:off x="1107659" y="10452906"/>
              <a:ext cx="3766616" cy="5819210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1457691" y="8010419"/>
            <a:ext cx="15015540" cy="4364407"/>
            <a:chOff x="0" y="0"/>
            <a:chExt cx="20020720" cy="581921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51259" cy="581921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204618" y="0"/>
              <a:ext cx="3840678" cy="581921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rcRect/>
            <a:stretch>
              <a:fillRect/>
            </a:stretch>
          </p:blipFill>
          <p:spPr>
            <a:xfrm>
              <a:off x="2417422" y="0"/>
              <a:ext cx="3819518" cy="5819210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rcRect/>
            <a:stretch>
              <a:fillRect/>
            </a:stretch>
          </p:blipFill>
          <p:spPr>
            <a:xfrm flipH="1">
              <a:off x="5266383" y="0"/>
              <a:ext cx="4009964" cy="581921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rcRect/>
            <a:stretch>
              <a:fillRect/>
            </a:stretch>
          </p:blipFill>
          <p:spPr>
            <a:xfrm>
              <a:off x="13489978" y="0"/>
              <a:ext cx="3904161" cy="5819210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rcRect/>
            <a:stretch>
              <a:fillRect/>
            </a:stretch>
          </p:blipFill>
          <p:spPr>
            <a:xfrm>
              <a:off x="16486872" y="0"/>
              <a:ext cx="3533847" cy="5819210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rcRect/>
            <a:stretch>
              <a:fillRect/>
            </a:stretch>
          </p:blipFill>
          <p:spPr>
            <a:xfrm>
              <a:off x="8254010" y="0"/>
              <a:ext cx="3988804" cy="5819210"/>
            </a:xfrm>
            <a:prstGeom prst="rect">
              <a:avLst/>
            </a:prstGeom>
          </p:spPr>
        </p:pic>
      </p:grpSp>
      <p:grpSp>
        <p:nvGrpSpPr>
          <p:cNvPr id="33" name="Group 33"/>
          <p:cNvGrpSpPr/>
          <p:nvPr/>
        </p:nvGrpSpPr>
        <p:grpSpPr>
          <a:xfrm rot="-59999">
            <a:off x="4265143" y="2269799"/>
            <a:ext cx="9756801" cy="5236382"/>
            <a:chOff x="-1" y="-69631"/>
            <a:chExt cx="13009068" cy="6981843"/>
          </a:xfrm>
        </p:grpSpPr>
        <p:sp>
          <p:nvSpPr>
            <p:cNvPr id="34" name="TextBox 34"/>
            <p:cNvSpPr txBox="1"/>
            <p:nvPr/>
          </p:nvSpPr>
          <p:spPr>
            <a:xfrm>
              <a:off x="-1" y="-69631"/>
              <a:ext cx="13009068" cy="5471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90"/>
                </a:lnSpc>
              </a:pPr>
              <a:r>
                <a:rPr lang="en-US" sz="5158" dirty="0">
                  <a:solidFill>
                    <a:srgbClr val="171717"/>
                  </a:solidFill>
                  <a:latin typeface="Telegraf Bold"/>
                </a:rPr>
                <a:t>The 5 Ds Scenarios</a:t>
              </a:r>
            </a:p>
            <a:p>
              <a:pPr algn="ctr">
                <a:lnSpc>
                  <a:spcPts val="4317"/>
                </a:lnSpc>
              </a:pPr>
              <a:r>
                <a:rPr lang="en-US" sz="3600" dirty="0">
                  <a:solidFill>
                    <a:srgbClr val="171717"/>
                  </a:solidFill>
                  <a:latin typeface="Telegraf Bold"/>
                </a:rPr>
                <a:t>Facilitators will ask for a volunteer to reach one of the scenarios.</a:t>
              </a:r>
            </a:p>
            <a:p>
              <a:pPr algn="ctr">
                <a:lnSpc>
                  <a:spcPts val="4317"/>
                </a:lnSpc>
              </a:pPr>
              <a:r>
                <a:rPr lang="en-US" sz="3600" dirty="0">
                  <a:solidFill>
                    <a:srgbClr val="171717"/>
                  </a:solidFill>
                  <a:latin typeface="Telegraf Bold"/>
                </a:rPr>
                <a:t>Facilitators will call one of the Ds for an intervention and ask how someone could react to help in this situation, using that strategy.</a:t>
              </a:r>
              <a:endParaRPr lang="en-US" sz="3597" dirty="0">
                <a:solidFill>
                  <a:srgbClr val="171717"/>
                </a:solidFill>
                <a:latin typeface="Telegraf Bold"/>
              </a:endParaRP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3938328" y="5873500"/>
              <a:ext cx="5516177" cy="1038712"/>
              <a:chOff x="0" y="0"/>
              <a:chExt cx="6045980" cy="113847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-4262"/>
                <a:ext cx="6053725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6053725" h="1144961">
                    <a:moveTo>
                      <a:pt x="5114826" y="1133773"/>
                    </a:moveTo>
                    <a:cubicBezTo>
                      <a:pt x="5114826" y="1133773"/>
                      <a:pt x="4695073" y="1144961"/>
                      <a:pt x="4232489" y="1142339"/>
                    </a:cubicBezTo>
                    <a:cubicBezTo>
                      <a:pt x="2287956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621504" y="7673"/>
                    </a:cubicBezTo>
                    <a:cubicBezTo>
                      <a:pt x="4476147" y="0"/>
                      <a:pt x="4940074" y="7673"/>
                      <a:pt x="4940074" y="7673"/>
                    </a:cubicBezTo>
                    <a:cubicBezTo>
                      <a:pt x="5308382" y="15152"/>
                      <a:pt x="5671695" y="84484"/>
                      <a:pt x="5869435" y="207066"/>
                    </a:cubicBezTo>
                    <a:cubicBezTo>
                      <a:pt x="6020452" y="300683"/>
                      <a:pt x="6053725" y="425358"/>
                      <a:pt x="6044585" y="577261"/>
                    </a:cubicBezTo>
                    <a:lnTo>
                      <a:pt x="6044585" y="577262"/>
                    </a:lnTo>
                    <a:cubicBezTo>
                      <a:pt x="6044586" y="891835"/>
                      <a:pt x="5761589" y="1105932"/>
                      <a:pt x="5114826" y="1133773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4340363" y="6164750"/>
              <a:ext cx="4712106" cy="399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9"/>
                </a:lnSpc>
              </a:pPr>
              <a:r>
                <a:rPr lang="en-US" sz="1692">
                  <a:solidFill>
                    <a:srgbClr val="FFFFFF"/>
                  </a:solidFill>
                  <a:latin typeface="Telegraf Bold"/>
                </a:rPr>
                <a:t>Bystander Intervention Activity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5970" y="3408846"/>
            <a:ext cx="6859526" cy="2989126"/>
            <a:chOff x="0" y="0"/>
            <a:chExt cx="9146034" cy="3985501"/>
          </a:xfrm>
        </p:grpSpPr>
        <p:sp>
          <p:nvSpPr>
            <p:cNvPr id="3" name="TextBox 3"/>
            <p:cNvSpPr txBox="1"/>
            <p:nvPr/>
          </p:nvSpPr>
          <p:spPr>
            <a:xfrm>
              <a:off x="0" y="-76200"/>
              <a:ext cx="9146034" cy="266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9"/>
                </a:lnSpc>
              </a:pPr>
              <a:r>
                <a:rPr lang="en-US" sz="6400">
                  <a:solidFill>
                    <a:srgbClr val="171717"/>
                  </a:solidFill>
                  <a:latin typeface="Telegraf Bold"/>
                </a:rPr>
                <a:t>Do you have</a:t>
              </a:r>
            </a:p>
            <a:p>
              <a:pPr>
                <a:lnSpc>
                  <a:spcPts val="7680"/>
                </a:lnSpc>
              </a:pPr>
              <a:r>
                <a:rPr lang="en-US" sz="6400">
                  <a:solidFill>
                    <a:srgbClr val="171717"/>
                  </a:solidFill>
                  <a:latin typeface="Telegraf Bold"/>
                </a:rPr>
                <a:t>any questions?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151746"/>
              <a:ext cx="9146034" cy="83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171717"/>
                  </a:solidFill>
                  <a:latin typeface="Telegraf"/>
                </a:rPr>
                <a:t>Get in touch with us.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92000" y="2902208"/>
            <a:ext cx="4670477" cy="1882089"/>
            <a:chOff x="0" y="0"/>
            <a:chExt cx="5735829" cy="231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35829" cy="2311400"/>
            </a:xfrm>
            <a:custGeom>
              <a:avLst/>
              <a:gdLst/>
              <a:ahLst/>
              <a:cxnLst/>
              <a:rect l="l" t="t" r="r" b="b"/>
              <a:pathLst>
                <a:path w="5735829" h="2311400">
                  <a:moveTo>
                    <a:pt x="543102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431029" y="2311400"/>
                  </a:lnTo>
                  <a:cubicBezTo>
                    <a:pt x="5599939" y="2311400"/>
                    <a:pt x="5735829" y="2175510"/>
                    <a:pt x="5735829" y="2006600"/>
                  </a:cubicBezTo>
                  <a:lnTo>
                    <a:pt x="5735829" y="304800"/>
                  </a:lnTo>
                  <a:cubicBezTo>
                    <a:pt x="5735829" y="135890"/>
                    <a:pt x="5599939" y="0"/>
                    <a:pt x="5431029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192000" y="5226016"/>
            <a:ext cx="4670477" cy="1882089"/>
            <a:chOff x="0" y="0"/>
            <a:chExt cx="5735829" cy="2311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35829" cy="2311400"/>
            </a:xfrm>
            <a:custGeom>
              <a:avLst/>
              <a:gdLst/>
              <a:ahLst/>
              <a:cxnLst/>
              <a:rect l="l" t="t" r="r" b="b"/>
              <a:pathLst>
                <a:path w="5735829" h="2311400">
                  <a:moveTo>
                    <a:pt x="543102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431029" y="2311400"/>
                  </a:lnTo>
                  <a:cubicBezTo>
                    <a:pt x="5599939" y="2311400"/>
                    <a:pt x="5735829" y="2175510"/>
                    <a:pt x="5735829" y="2006600"/>
                  </a:cubicBezTo>
                  <a:lnTo>
                    <a:pt x="5735829" y="304800"/>
                  </a:lnTo>
                  <a:cubicBezTo>
                    <a:pt x="5735829" y="135890"/>
                    <a:pt x="5599939" y="0"/>
                    <a:pt x="5431029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866884" y="3148304"/>
            <a:ext cx="3320710" cy="1389898"/>
            <a:chOff x="0" y="0"/>
            <a:chExt cx="4427613" cy="1853197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85725"/>
              <a:ext cx="4427613" cy="1259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1"/>
                </a:lnSpc>
                <a:spcBef>
                  <a:spcPct val="0"/>
                </a:spcBef>
              </a:pPr>
              <a:r>
                <a:rPr lang="en-US" sz="2679" dirty="0" err="1">
                  <a:solidFill>
                    <a:srgbClr val="FFFFFF"/>
                  </a:solidFill>
                  <a:latin typeface="Telegraf Bold"/>
                </a:rPr>
                <a:t>Angeli</a:t>
              </a:r>
              <a:r>
                <a:rPr lang="en-US" sz="2679" dirty="0">
                  <a:solidFill>
                    <a:srgbClr val="FFFFFF"/>
                  </a:solidFill>
                  <a:latin typeface="Telegraf Bold"/>
                </a:rPr>
                <a:t> Acosta Health Educator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350581"/>
              <a:ext cx="4427613" cy="502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81"/>
                </a:lnSpc>
                <a:spcBef>
                  <a:spcPct val="0"/>
                </a:spcBef>
              </a:pPr>
              <a:r>
                <a:rPr lang="en-US" sz="2201">
                  <a:solidFill>
                    <a:srgbClr val="FFFFFF"/>
                  </a:solidFill>
                  <a:latin typeface="Telegraf"/>
                </a:rPr>
                <a:t>amacosta@csum.edu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80217" y="4059001"/>
            <a:ext cx="4400940" cy="63364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4467">
            <a:off x="2125367" y="274446"/>
            <a:ext cx="1704059" cy="25468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20319">
            <a:off x="427876" y="1662534"/>
            <a:ext cx="1336872" cy="1998042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2192000" y="5440921"/>
            <a:ext cx="4670477" cy="1452279"/>
            <a:chOff x="0" y="0"/>
            <a:chExt cx="6227302" cy="193637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0"/>
              <a:ext cx="6227302" cy="1321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Telegraf Bold"/>
                </a:rPr>
                <a:t>Vineeta Dhillon </a:t>
              </a:r>
            </a:p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FFFFF"/>
                  </a:solidFill>
                  <a:latin typeface="Telegraf Bold"/>
                </a:rPr>
                <a:t>Title IX Coordinator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04666"/>
              <a:ext cx="6227302" cy="531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220"/>
                </a:lnSpc>
                <a:spcBef>
                  <a:spcPct val="0"/>
                </a:spcBef>
              </a:pPr>
              <a:r>
                <a:rPr lang="en-US" sz="2300">
                  <a:solidFill>
                    <a:srgbClr val="FFFFFF"/>
                  </a:solidFill>
                  <a:latin typeface="Telegraf"/>
                </a:rPr>
                <a:t>vdhillon@csum.edu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46" y="1671878"/>
            <a:ext cx="10034443" cy="5759207"/>
            <a:chOff x="0" y="-57150"/>
            <a:chExt cx="13379257" cy="7678942"/>
          </a:xfrm>
        </p:grpSpPr>
        <p:sp>
          <p:nvSpPr>
            <p:cNvPr id="3" name="TextBox 3"/>
            <p:cNvSpPr txBox="1"/>
            <p:nvPr/>
          </p:nvSpPr>
          <p:spPr>
            <a:xfrm>
              <a:off x="0" y="7157656"/>
              <a:ext cx="13379257" cy="464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6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3379257" cy="1135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92"/>
                </a:lnSpc>
              </a:pPr>
              <a:r>
                <a:rPr lang="en-US" sz="5326">
                  <a:solidFill>
                    <a:srgbClr val="171717"/>
                  </a:solidFill>
                  <a:latin typeface="Telegraf Bold"/>
                </a:rPr>
                <a:t>Today's Agenda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69367"/>
              <a:ext cx="13379257" cy="5700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6931" lvl="1" indent="-323465">
                <a:lnSpc>
                  <a:spcPts val="4195"/>
                </a:lnSpc>
                <a:buFont typeface="Arial"/>
                <a:buChar char="•"/>
              </a:pPr>
              <a:r>
                <a:rPr lang="en-US" sz="2996" dirty="0">
                  <a:solidFill>
                    <a:srgbClr val="171717"/>
                  </a:solidFill>
                  <a:latin typeface="Telegraf"/>
                </a:rPr>
                <a:t>Introductions (10 min)</a:t>
              </a:r>
            </a:p>
            <a:p>
              <a:pPr marL="646931" lvl="1" indent="-323465">
                <a:lnSpc>
                  <a:spcPts val="4195"/>
                </a:lnSpc>
                <a:buFont typeface="Arial"/>
                <a:buChar char="•"/>
              </a:pPr>
              <a:r>
                <a:rPr lang="en-US" sz="2996" dirty="0">
                  <a:solidFill>
                    <a:srgbClr val="171717"/>
                  </a:solidFill>
                  <a:latin typeface="Telegraf"/>
                </a:rPr>
                <a:t>Ground Rules (5 min) </a:t>
              </a:r>
            </a:p>
            <a:p>
              <a:pPr marL="646931" lvl="1" indent="-323465">
                <a:lnSpc>
                  <a:spcPts val="4195"/>
                </a:lnSpc>
                <a:buFont typeface="Arial"/>
                <a:buChar char="•"/>
              </a:pPr>
              <a:r>
                <a:rPr lang="en-US" sz="2996" dirty="0">
                  <a:solidFill>
                    <a:srgbClr val="171717"/>
                  </a:solidFill>
                  <a:latin typeface="Telegraf"/>
                </a:rPr>
                <a:t>Social Norming: Understanding Experiences with Alcohol (5 min)</a:t>
              </a:r>
            </a:p>
            <a:p>
              <a:pPr marL="646931" lvl="1" indent="-323465">
                <a:lnSpc>
                  <a:spcPts val="4195"/>
                </a:lnSpc>
                <a:buFont typeface="Arial"/>
                <a:buChar char="•"/>
              </a:pPr>
              <a:r>
                <a:rPr lang="en-US" sz="2996" dirty="0">
                  <a:solidFill>
                    <a:srgbClr val="171717"/>
                  </a:solidFill>
                  <a:latin typeface="Telegraf"/>
                </a:rPr>
                <a:t>Alcohol: “Take a step forward... “ Activity (15 min)</a:t>
              </a:r>
            </a:p>
            <a:p>
              <a:pPr marL="646931" lvl="1" indent="-323465">
                <a:lnSpc>
                  <a:spcPts val="4195"/>
                </a:lnSpc>
                <a:buFont typeface="Arial"/>
                <a:buChar char="•"/>
              </a:pPr>
              <a:r>
                <a:rPr lang="en-US" sz="2996" dirty="0">
                  <a:solidFill>
                    <a:srgbClr val="171717"/>
                  </a:solidFill>
                  <a:latin typeface="Telegraf"/>
                </a:rPr>
                <a:t>Bystander Intervention: 5 D’s Intervention Activity (15 min) </a:t>
              </a:r>
            </a:p>
            <a:p>
              <a:pPr marL="646931" lvl="1" indent="-323465">
                <a:lnSpc>
                  <a:spcPts val="4195"/>
                </a:lnSpc>
                <a:buFont typeface="Arial"/>
                <a:buChar char="•"/>
              </a:pPr>
              <a:r>
                <a:rPr lang="en-US" sz="2996" dirty="0">
                  <a:solidFill>
                    <a:srgbClr val="171717"/>
                  </a:solidFill>
                  <a:latin typeface="Telegraf"/>
                </a:rPr>
                <a:t>Questions </a:t>
              </a:r>
              <a:r>
                <a:rPr lang="en-US" sz="2996">
                  <a:solidFill>
                    <a:srgbClr val="171717"/>
                  </a:solidFill>
                  <a:latin typeface="Telegraf"/>
                </a:rPr>
                <a:t>and Wrap Up </a:t>
              </a:r>
              <a:r>
                <a:rPr lang="en-US" sz="2996" dirty="0">
                  <a:solidFill>
                    <a:srgbClr val="171717"/>
                  </a:solidFill>
                  <a:latin typeface="Telegraf"/>
                </a:rPr>
                <a:t>(5 min)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-379895" y="9023930"/>
            <a:ext cx="19232757" cy="62596"/>
          </a:xfrm>
          <a:prstGeom prst="rect">
            <a:avLst/>
          </a:prstGeom>
          <a:solidFill>
            <a:srgbClr val="171717"/>
          </a:solidFill>
        </p:spPr>
      </p:sp>
      <p:grpSp>
        <p:nvGrpSpPr>
          <p:cNvPr id="7" name="Group 7"/>
          <p:cNvGrpSpPr/>
          <p:nvPr/>
        </p:nvGrpSpPr>
        <p:grpSpPr>
          <a:xfrm>
            <a:off x="-6043123" y="9023930"/>
            <a:ext cx="26411751" cy="3525859"/>
            <a:chOff x="0" y="0"/>
            <a:chExt cx="35215668" cy="470114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73537"/>
            <a:stretch>
              <a:fillRect/>
            </a:stretch>
          </p:blipFill>
          <p:spPr>
            <a:xfrm>
              <a:off x="17607834" y="0"/>
              <a:ext cx="17607834" cy="470114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73537"/>
            <a:stretch>
              <a:fillRect/>
            </a:stretch>
          </p:blipFill>
          <p:spPr>
            <a:xfrm>
              <a:off x="0" y="0"/>
              <a:ext cx="17607834" cy="4701146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24259" y="5714853"/>
            <a:ext cx="11581928" cy="34324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40296" y="960728"/>
            <a:ext cx="3515837" cy="70158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938382" y="4337310"/>
            <a:ext cx="4815038" cy="6187549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1885191" y="-769305"/>
            <a:ext cx="1730033" cy="173003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766" y="733495"/>
            <a:ext cx="17112983" cy="3419184"/>
            <a:chOff x="0" y="0"/>
            <a:chExt cx="22817311" cy="4558912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22817311" cy="1947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443"/>
                </a:lnSpc>
                <a:spcBef>
                  <a:spcPct val="0"/>
                </a:spcBef>
              </a:pPr>
              <a:r>
                <a:rPr lang="en-US" sz="9536">
                  <a:solidFill>
                    <a:srgbClr val="171717"/>
                  </a:solidFill>
                  <a:latin typeface="Open Sans Extra Bold Bold"/>
                </a:rPr>
                <a:t>Ground Rules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992747"/>
              <a:ext cx="22817311" cy="1566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2"/>
                </a:lnSpc>
              </a:pPr>
              <a:r>
                <a:rPr lang="en-US" sz="3337">
                  <a:solidFill>
                    <a:srgbClr val="171717"/>
                  </a:solidFill>
                  <a:latin typeface="Telegraf Bold"/>
                </a:rPr>
                <a:t>Be respectful, be open-minded, be non-judgmental, be honest, speak one-at-a-time and allow everyone a chance to contribute. 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0202" y="6837928"/>
            <a:ext cx="2409616" cy="3543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043152" y="5049319"/>
            <a:ext cx="2480153" cy="36767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73675" y="5049319"/>
            <a:ext cx="2433357" cy="36767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64233" y="6754484"/>
            <a:ext cx="2602238" cy="3776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766" y="4866317"/>
            <a:ext cx="2668235" cy="40427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33285" y="4866317"/>
            <a:ext cx="2533577" cy="37763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61887" y="5052840"/>
            <a:ext cx="2574774" cy="3776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773015" y="5052840"/>
            <a:ext cx="2664032" cy="37763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084393" y="5052840"/>
            <a:ext cx="2636568" cy="37763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4876776" y="6754484"/>
            <a:ext cx="2382524" cy="37763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51589" y="6837928"/>
            <a:ext cx="2657166" cy="37763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300074" y="6623147"/>
            <a:ext cx="2444318" cy="3776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1935387" y="6623147"/>
            <a:ext cx="2705229" cy="37763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357733" y="6623147"/>
            <a:ext cx="2657166" cy="37763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8551810" y="6623147"/>
            <a:ext cx="2588506" cy="37763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flipH="1">
            <a:off x="10615581" y="6623147"/>
            <a:ext cx="2574774" cy="37763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800" y="2457153"/>
            <a:ext cx="16904401" cy="50039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14872" y="9210675"/>
            <a:ext cx="17387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37292" y="3576791"/>
            <a:ext cx="1216648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dirty="0">
                <a:solidFill>
                  <a:srgbClr val="000000"/>
                </a:solidFill>
                <a:latin typeface="Open Sans Extra Bold"/>
              </a:rPr>
              <a:t>My experience with alcohol @ Cal Maritime</a:t>
            </a:r>
            <a:endParaRPr lang="en-US" sz="5000"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A04F5F-CA8E-43E1-B865-B9C4C4DC4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0" y="965199"/>
            <a:ext cx="13370558" cy="835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943613-CA9A-4F12-91E3-DA1744BA080C}"/>
              </a:ext>
            </a:extLst>
          </p:cNvPr>
          <p:cNvSpPr txBox="1"/>
          <p:nvPr/>
        </p:nvSpPr>
        <p:spPr>
          <a:xfrm>
            <a:off x="7772400" y="49149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496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C602E8-AE2E-4DC4-ADD5-A9A969871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0" y="965199"/>
            <a:ext cx="13370558" cy="83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69A0D0-6433-4AA6-BA48-D0C9F092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720" y="965199"/>
            <a:ext cx="13370558" cy="83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7691" y="-241880"/>
            <a:ext cx="14549341" cy="4506690"/>
            <a:chOff x="0" y="0"/>
            <a:chExt cx="19399121" cy="60089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020545" cy="581921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5266383" y="0"/>
              <a:ext cx="4285054" cy="58192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543347" y="0"/>
              <a:ext cx="3904161" cy="581921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417422" y="0"/>
              <a:ext cx="4115768" cy="581921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557036" y="189710"/>
              <a:ext cx="3988804" cy="581921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5389157" y="0"/>
              <a:ext cx="4009964" cy="581921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24958" y="0"/>
              <a:ext cx="4062866" cy="581921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754141" y="1736617"/>
            <a:ext cx="14506192" cy="7521683"/>
            <a:chOff x="0" y="0"/>
            <a:chExt cx="2989952" cy="1550336"/>
          </a:xfrm>
        </p:grpSpPr>
        <p:sp>
          <p:nvSpPr>
            <p:cNvPr id="11" name="Freeform 11"/>
            <p:cNvSpPr/>
            <p:nvPr/>
          </p:nvSpPr>
          <p:spPr>
            <a:xfrm>
              <a:off x="16510" y="11430"/>
              <a:ext cx="2959472" cy="1526206"/>
            </a:xfrm>
            <a:custGeom>
              <a:avLst/>
              <a:gdLst/>
              <a:ahLst/>
              <a:cxnLst/>
              <a:rect l="l" t="t" r="r" b="b"/>
              <a:pathLst>
                <a:path w="2959472" h="1526206">
                  <a:moveTo>
                    <a:pt x="1270" y="0"/>
                  </a:moveTo>
                  <a:lnTo>
                    <a:pt x="2959472" y="15240"/>
                  </a:lnTo>
                  <a:lnTo>
                    <a:pt x="2927722" y="1526206"/>
                  </a:lnTo>
                  <a:lnTo>
                    <a:pt x="1068831" y="1526206"/>
                  </a:lnTo>
                  <a:lnTo>
                    <a:pt x="0" y="1499536"/>
                  </a:lnTo>
                  <a:lnTo>
                    <a:pt x="11430" y="49924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-1270"/>
              <a:ext cx="2988682" cy="1551606"/>
            </a:xfrm>
            <a:custGeom>
              <a:avLst/>
              <a:gdLst/>
              <a:ahLst/>
              <a:cxnLst/>
              <a:rect l="l" t="t" r="r" b="b"/>
              <a:pathLst>
                <a:path w="2988682" h="1551606">
                  <a:moveTo>
                    <a:pt x="2954392" y="1526206"/>
                  </a:moveTo>
                  <a:cubicBezTo>
                    <a:pt x="2951852" y="1530016"/>
                    <a:pt x="2948042" y="1535096"/>
                    <a:pt x="2944232" y="1538906"/>
                  </a:cubicBezTo>
                  <a:cubicBezTo>
                    <a:pt x="2940422" y="1541446"/>
                    <a:pt x="2935342" y="1543986"/>
                    <a:pt x="2931532" y="1543986"/>
                  </a:cubicBezTo>
                  <a:cubicBezTo>
                    <a:pt x="2828278" y="1542716"/>
                    <a:pt x="2703287" y="1549066"/>
                    <a:pt x="2575980" y="1551606"/>
                  </a:cubicBezTo>
                  <a:cubicBezTo>
                    <a:pt x="2536631" y="1551606"/>
                    <a:pt x="2494967" y="1550336"/>
                    <a:pt x="2455618" y="1550336"/>
                  </a:cubicBezTo>
                  <a:cubicBezTo>
                    <a:pt x="2367661" y="1549066"/>
                    <a:pt x="2279704" y="1547796"/>
                    <a:pt x="2191747" y="1547796"/>
                  </a:cubicBezTo>
                  <a:lnTo>
                    <a:pt x="1904729" y="1547796"/>
                  </a:lnTo>
                  <a:cubicBezTo>
                    <a:pt x="1839919" y="1547796"/>
                    <a:pt x="1777423" y="1546526"/>
                    <a:pt x="1712613" y="1546526"/>
                  </a:cubicBezTo>
                  <a:cubicBezTo>
                    <a:pt x="1657061" y="1546526"/>
                    <a:pt x="1599195" y="1546526"/>
                    <a:pt x="1543643" y="1547796"/>
                  </a:cubicBezTo>
                  <a:lnTo>
                    <a:pt x="1508923" y="1547796"/>
                  </a:lnTo>
                  <a:cubicBezTo>
                    <a:pt x="1427910" y="1546526"/>
                    <a:pt x="525193" y="1545256"/>
                    <a:pt x="444180" y="1542716"/>
                  </a:cubicBezTo>
                  <a:cubicBezTo>
                    <a:pt x="395572" y="1541446"/>
                    <a:pt x="346965" y="1536366"/>
                    <a:pt x="298357" y="1533826"/>
                  </a:cubicBezTo>
                  <a:cubicBezTo>
                    <a:pt x="210400" y="1528746"/>
                    <a:pt x="122443" y="1524936"/>
                    <a:pt x="41910" y="1519856"/>
                  </a:cubicBezTo>
                  <a:cubicBezTo>
                    <a:pt x="33020" y="1518586"/>
                    <a:pt x="24130" y="1516046"/>
                    <a:pt x="16510" y="1512236"/>
                  </a:cubicBezTo>
                  <a:cubicBezTo>
                    <a:pt x="5080" y="1507156"/>
                    <a:pt x="0" y="1495726"/>
                    <a:pt x="1270" y="1481043"/>
                  </a:cubicBezTo>
                  <a:cubicBezTo>
                    <a:pt x="2540" y="1414838"/>
                    <a:pt x="3810" y="1347492"/>
                    <a:pt x="3810" y="1281287"/>
                  </a:cubicBezTo>
                  <a:cubicBezTo>
                    <a:pt x="5080" y="1213940"/>
                    <a:pt x="17780" y="507375"/>
                    <a:pt x="17780" y="440028"/>
                  </a:cubicBezTo>
                  <a:cubicBezTo>
                    <a:pt x="19050" y="374965"/>
                    <a:pt x="20320" y="309902"/>
                    <a:pt x="19050" y="243697"/>
                  </a:cubicBezTo>
                  <a:cubicBezTo>
                    <a:pt x="17780" y="178633"/>
                    <a:pt x="16510" y="114711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3835" y="5080"/>
                    <a:pt x="124757" y="3810"/>
                  </a:cubicBezTo>
                  <a:cubicBezTo>
                    <a:pt x="196512" y="1270"/>
                    <a:pt x="270581" y="1270"/>
                    <a:pt x="342335" y="1270"/>
                  </a:cubicBezTo>
                  <a:cubicBezTo>
                    <a:pt x="432607" y="2540"/>
                    <a:pt x="1344582" y="5080"/>
                    <a:pt x="1434854" y="6350"/>
                  </a:cubicBezTo>
                  <a:cubicBezTo>
                    <a:pt x="1522811" y="7620"/>
                    <a:pt x="1610768" y="7620"/>
                    <a:pt x="1698725" y="7620"/>
                  </a:cubicBezTo>
                  <a:cubicBezTo>
                    <a:pt x="1747333" y="7620"/>
                    <a:pt x="1795941" y="7620"/>
                    <a:pt x="1844548" y="8890"/>
                  </a:cubicBezTo>
                  <a:cubicBezTo>
                    <a:pt x="1939449" y="11430"/>
                    <a:pt x="2036665" y="10160"/>
                    <a:pt x="2131566" y="2540"/>
                  </a:cubicBezTo>
                  <a:cubicBezTo>
                    <a:pt x="2170915" y="0"/>
                    <a:pt x="2210264" y="2540"/>
                    <a:pt x="2249613" y="2540"/>
                  </a:cubicBezTo>
                  <a:cubicBezTo>
                    <a:pt x="2337570" y="2540"/>
                    <a:pt x="2425528" y="1270"/>
                    <a:pt x="2513485" y="3810"/>
                  </a:cubicBezTo>
                  <a:cubicBezTo>
                    <a:pt x="2624588" y="6350"/>
                    <a:pt x="2733377" y="13970"/>
                    <a:pt x="2844481" y="17780"/>
                  </a:cubicBezTo>
                  <a:cubicBezTo>
                    <a:pt x="2893089" y="20320"/>
                    <a:pt x="2922642" y="19050"/>
                    <a:pt x="2949312" y="21590"/>
                  </a:cubicBezTo>
                  <a:cubicBezTo>
                    <a:pt x="2958202" y="22860"/>
                    <a:pt x="2967092" y="25400"/>
                    <a:pt x="2975982" y="27940"/>
                  </a:cubicBezTo>
                  <a:cubicBezTo>
                    <a:pt x="2983602" y="30480"/>
                    <a:pt x="2987412" y="36830"/>
                    <a:pt x="2987412" y="46990"/>
                  </a:cubicBezTo>
                  <a:cubicBezTo>
                    <a:pt x="2988682" y="83892"/>
                    <a:pt x="2984872" y="118136"/>
                    <a:pt x="2981062" y="152380"/>
                  </a:cubicBezTo>
                  <a:cubicBezTo>
                    <a:pt x="2977252" y="180916"/>
                    <a:pt x="2975982" y="210594"/>
                    <a:pt x="2974712" y="239131"/>
                  </a:cubicBezTo>
                  <a:cubicBezTo>
                    <a:pt x="2972172" y="287072"/>
                    <a:pt x="2970902" y="335014"/>
                    <a:pt x="2969632" y="382955"/>
                  </a:cubicBezTo>
                  <a:cubicBezTo>
                    <a:pt x="2968362" y="427472"/>
                    <a:pt x="2967092" y="471989"/>
                    <a:pt x="2967092" y="516506"/>
                  </a:cubicBezTo>
                  <a:cubicBezTo>
                    <a:pt x="2967092" y="590701"/>
                    <a:pt x="2955662" y="1302974"/>
                    <a:pt x="2954392" y="1377169"/>
                  </a:cubicBezTo>
                  <a:cubicBezTo>
                    <a:pt x="2956932" y="1425111"/>
                    <a:pt x="2955662" y="1473052"/>
                    <a:pt x="2954392" y="1526206"/>
                  </a:cubicBezTo>
                  <a:close/>
                  <a:moveTo>
                    <a:pt x="17780" y="1495726"/>
                  </a:moveTo>
                  <a:cubicBezTo>
                    <a:pt x="22860" y="1496996"/>
                    <a:pt x="29210" y="1499536"/>
                    <a:pt x="36830" y="1499536"/>
                  </a:cubicBezTo>
                  <a:cubicBezTo>
                    <a:pt x="120128" y="1504616"/>
                    <a:pt x="215029" y="1509696"/>
                    <a:pt x="307615" y="1513506"/>
                  </a:cubicBezTo>
                  <a:cubicBezTo>
                    <a:pt x="351594" y="1516046"/>
                    <a:pt x="395572" y="1519856"/>
                    <a:pt x="441866" y="1521126"/>
                  </a:cubicBezTo>
                  <a:cubicBezTo>
                    <a:pt x="471956" y="1522396"/>
                    <a:pt x="1323750" y="1518586"/>
                    <a:pt x="1351526" y="1519856"/>
                  </a:cubicBezTo>
                  <a:cubicBezTo>
                    <a:pt x="1400134" y="1521126"/>
                    <a:pt x="1448742" y="1523666"/>
                    <a:pt x="1497350" y="1524936"/>
                  </a:cubicBezTo>
                  <a:cubicBezTo>
                    <a:pt x="1520496" y="1526206"/>
                    <a:pt x="1541328" y="1526206"/>
                    <a:pt x="1564475" y="1526206"/>
                  </a:cubicBezTo>
                  <a:cubicBezTo>
                    <a:pt x="1668634" y="1526206"/>
                    <a:pt x="1770479" y="1524936"/>
                    <a:pt x="1874639" y="1526206"/>
                  </a:cubicBezTo>
                  <a:cubicBezTo>
                    <a:pt x="1913988" y="1526206"/>
                    <a:pt x="1955652" y="1528746"/>
                    <a:pt x="1995001" y="1528746"/>
                  </a:cubicBezTo>
                  <a:cubicBezTo>
                    <a:pt x="2055182" y="1528746"/>
                    <a:pt x="2113049" y="1524936"/>
                    <a:pt x="2173230" y="1524936"/>
                  </a:cubicBezTo>
                  <a:cubicBezTo>
                    <a:pt x="2244984" y="1524936"/>
                    <a:pt x="2314424" y="1526206"/>
                    <a:pt x="2386178" y="1526206"/>
                  </a:cubicBezTo>
                  <a:cubicBezTo>
                    <a:pt x="2481079" y="1526206"/>
                    <a:pt x="2578295" y="1526206"/>
                    <a:pt x="2673196" y="1524936"/>
                  </a:cubicBezTo>
                  <a:cubicBezTo>
                    <a:pt x="2758838" y="1523666"/>
                    <a:pt x="2842166" y="1521126"/>
                    <a:pt x="2916292" y="1518586"/>
                  </a:cubicBezTo>
                  <a:cubicBezTo>
                    <a:pt x="2921372" y="1518586"/>
                    <a:pt x="2926452" y="1516046"/>
                    <a:pt x="2932802" y="1514776"/>
                  </a:cubicBezTo>
                  <a:cubicBezTo>
                    <a:pt x="2932802" y="1502076"/>
                    <a:pt x="2934072" y="1489376"/>
                    <a:pt x="2934072" y="1477618"/>
                  </a:cubicBezTo>
                  <a:lnTo>
                    <a:pt x="2934072" y="1442233"/>
                  </a:lnTo>
                  <a:cubicBezTo>
                    <a:pt x="2935342" y="1384018"/>
                    <a:pt x="2937882" y="1324662"/>
                    <a:pt x="2936612" y="1266448"/>
                  </a:cubicBezTo>
                  <a:cubicBezTo>
                    <a:pt x="2935342" y="1184262"/>
                    <a:pt x="2948042" y="465140"/>
                    <a:pt x="2951852" y="382955"/>
                  </a:cubicBezTo>
                  <a:cubicBezTo>
                    <a:pt x="2954392" y="335014"/>
                    <a:pt x="2956932" y="287072"/>
                    <a:pt x="2956932" y="239131"/>
                  </a:cubicBezTo>
                  <a:cubicBezTo>
                    <a:pt x="2956932" y="199179"/>
                    <a:pt x="2958202" y="160370"/>
                    <a:pt x="2965822" y="121560"/>
                  </a:cubicBezTo>
                  <a:cubicBezTo>
                    <a:pt x="2969632" y="98731"/>
                    <a:pt x="2972172" y="75901"/>
                    <a:pt x="2967092" y="49530"/>
                  </a:cubicBezTo>
                  <a:cubicBezTo>
                    <a:pt x="2959472" y="49530"/>
                    <a:pt x="2953122" y="48260"/>
                    <a:pt x="2945502" y="48260"/>
                  </a:cubicBezTo>
                  <a:cubicBezTo>
                    <a:pt x="2912482" y="45720"/>
                    <a:pt x="2860683" y="45720"/>
                    <a:pt x="2798188" y="40640"/>
                  </a:cubicBezTo>
                  <a:cubicBezTo>
                    <a:pt x="2682455" y="33020"/>
                    <a:pt x="2564407" y="27940"/>
                    <a:pt x="2448674" y="27940"/>
                  </a:cubicBezTo>
                  <a:cubicBezTo>
                    <a:pt x="2367661" y="27940"/>
                    <a:pt x="2284333" y="31750"/>
                    <a:pt x="2203320" y="24130"/>
                  </a:cubicBezTo>
                  <a:lnTo>
                    <a:pt x="2180174" y="24130"/>
                  </a:lnTo>
                  <a:cubicBezTo>
                    <a:pt x="2113049" y="27940"/>
                    <a:pt x="2041294" y="33020"/>
                    <a:pt x="1971854" y="34290"/>
                  </a:cubicBezTo>
                  <a:cubicBezTo>
                    <a:pt x="1895471" y="35560"/>
                    <a:pt x="1821402" y="31750"/>
                    <a:pt x="1745018" y="30480"/>
                  </a:cubicBezTo>
                  <a:cubicBezTo>
                    <a:pt x="1673264" y="29210"/>
                    <a:pt x="1601509" y="27940"/>
                    <a:pt x="1532069" y="27940"/>
                  </a:cubicBezTo>
                  <a:cubicBezTo>
                    <a:pt x="1506608" y="27940"/>
                    <a:pt x="1483462" y="29210"/>
                    <a:pt x="1458000" y="27940"/>
                  </a:cubicBezTo>
                  <a:cubicBezTo>
                    <a:pt x="1370043" y="26670"/>
                    <a:pt x="460383" y="24130"/>
                    <a:pt x="370111" y="24130"/>
                  </a:cubicBezTo>
                  <a:cubicBezTo>
                    <a:pt x="291413" y="22860"/>
                    <a:pt x="212714" y="24130"/>
                    <a:pt x="134016" y="24130"/>
                  </a:cubicBezTo>
                  <a:cubicBezTo>
                    <a:pt x="92352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0467"/>
                    <a:pt x="31750" y="116994"/>
                    <a:pt x="34290" y="152379"/>
                  </a:cubicBezTo>
                  <a:cubicBezTo>
                    <a:pt x="36830" y="216301"/>
                    <a:pt x="38100" y="280223"/>
                    <a:pt x="38100" y="344145"/>
                  </a:cubicBezTo>
                  <a:cubicBezTo>
                    <a:pt x="38100" y="385238"/>
                    <a:pt x="36830" y="425189"/>
                    <a:pt x="35560" y="466282"/>
                  </a:cubicBezTo>
                  <a:cubicBezTo>
                    <a:pt x="34290" y="506233"/>
                    <a:pt x="22860" y="1183121"/>
                    <a:pt x="21590" y="1221930"/>
                  </a:cubicBezTo>
                  <a:lnTo>
                    <a:pt x="21590" y="1297267"/>
                  </a:lnTo>
                  <a:cubicBezTo>
                    <a:pt x="21590" y="1354340"/>
                    <a:pt x="20320" y="1412555"/>
                    <a:pt x="20320" y="1469628"/>
                  </a:cubicBezTo>
                  <a:cubicBezTo>
                    <a:pt x="20320" y="1477618"/>
                    <a:pt x="19050" y="1484467"/>
                    <a:pt x="17780" y="14957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-815750" y="0"/>
            <a:ext cx="3221222" cy="12047576"/>
            <a:chOff x="0" y="0"/>
            <a:chExt cx="4294963" cy="1606343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094608" cy="581921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2322" y="2094923"/>
              <a:ext cx="4052286" cy="581921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86698" y="4833789"/>
              <a:ext cx="3607910" cy="5819210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623571" y="7543302"/>
              <a:ext cx="3671392" cy="581921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26965" y="10244226"/>
              <a:ext cx="3967643" cy="581921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5275885" y="0"/>
            <a:ext cx="4166025" cy="12204087"/>
            <a:chOff x="0" y="0"/>
            <a:chExt cx="5554700" cy="1627211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 flipH="1">
              <a:off x="244789" y="0"/>
              <a:ext cx="3904161" cy="581921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523926" y="2466227"/>
              <a:ext cx="3999384" cy="581921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633697"/>
              <a:ext cx="5554700" cy="581921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>
              <a:fillRect/>
            </a:stretch>
          </p:blipFill>
          <p:spPr>
            <a:xfrm flipH="1">
              <a:off x="523926" y="7743393"/>
              <a:ext cx="4062866" cy="5819210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 flipH="1">
              <a:off x="1107659" y="10452906"/>
              <a:ext cx="3766616" cy="5819210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1457691" y="8010419"/>
            <a:ext cx="15015540" cy="4364407"/>
            <a:chOff x="0" y="0"/>
            <a:chExt cx="20020720" cy="581921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51259" cy="5819210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204618" y="0"/>
              <a:ext cx="3840678" cy="581921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rcRect/>
            <a:stretch>
              <a:fillRect/>
            </a:stretch>
          </p:blipFill>
          <p:spPr>
            <a:xfrm>
              <a:off x="2417422" y="0"/>
              <a:ext cx="3819518" cy="5819210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rcRect/>
            <a:stretch>
              <a:fillRect/>
            </a:stretch>
          </p:blipFill>
          <p:spPr>
            <a:xfrm flipH="1">
              <a:off x="5266383" y="0"/>
              <a:ext cx="4009964" cy="581921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rcRect/>
            <a:stretch>
              <a:fillRect/>
            </a:stretch>
          </p:blipFill>
          <p:spPr>
            <a:xfrm>
              <a:off x="13489978" y="0"/>
              <a:ext cx="3904161" cy="5819210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rcRect/>
            <a:stretch>
              <a:fillRect/>
            </a:stretch>
          </p:blipFill>
          <p:spPr>
            <a:xfrm>
              <a:off x="16486872" y="0"/>
              <a:ext cx="3533847" cy="5819210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rcRect/>
            <a:stretch>
              <a:fillRect/>
            </a:stretch>
          </p:blipFill>
          <p:spPr>
            <a:xfrm>
              <a:off x="8254010" y="0"/>
              <a:ext cx="3988804" cy="5819210"/>
            </a:xfrm>
            <a:prstGeom prst="rect">
              <a:avLst/>
            </a:prstGeom>
          </p:spPr>
        </p:pic>
      </p:grpSp>
      <p:grpSp>
        <p:nvGrpSpPr>
          <p:cNvPr id="33" name="Group 33"/>
          <p:cNvGrpSpPr/>
          <p:nvPr/>
        </p:nvGrpSpPr>
        <p:grpSpPr>
          <a:xfrm rot="125334">
            <a:off x="3145752" y="2546354"/>
            <a:ext cx="11998298" cy="5144856"/>
            <a:chOff x="0" y="-65956"/>
            <a:chExt cx="15997731" cy="6859808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65956"/>
              <a:ext cx="15997731" cy="4965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12"/>
                </a:lnSpc>
              </a:pPr>
              <a:r>
                <a:rPr lang="en-US" sz="6343" dirty="0">
                  <a:solidFill>
                    <a:srgbClr val="171717"/>
                  </a:solidFill>
                  <a:latin typeface="Telegraf Bold"/>
                </a:rPr>
                <a:t>Take a step forward… </a:t>
              </a:r>
            </a:p>
            <a:p>
              <a:pPr algn="ctr">
                <a:lnSpc>
                  <a:spcPts val="3568"/>
                </a:lnSpc>
              </a:pPr>
              <a:r>
                <a:rPr lang="en-US" sz="2800" b="1" dirty="0">
                  <a:solidFill>
                    <a:srgbClr val="171717"/>
                  </a:solidFill>
                  <a:latin typeface="Telegraf Bold"/>
                </a:rPr>
                <a:t>C</a:t>
              </a:r>
              <a:r>
                <a:rPr lang="en-US" sz="2800" dirty="0">
                  <a:solidFill>
                    <a:srgbClr val="171717"/>
                  </a:solidFill>
                  <a:latin typeface="Telegraf Bold"/>
                </a:rPr>
                <a:t>adets will separate themselves into a circle, facilitator speaking will be at the center. </a:t>
              </a:r>
            </a:p>
            <a:p>
              <a:pPr algn="ctr">
                <a:lnSpc>
                  <a:spcPts val="3568"/>
                </a:lnSpc>
              </a:pPr>
              <a:r>
                <a:rPr lang="en-US" sz="2800" dirty="0">
                  <a:solidFill>
                    <a:srgbClr val="171717"/>
                  </a:solidFill>
                  <a:latin typeface="Telegraf Bold"/>
                </a:rPr>
                <a:t>Facilitator will call out some questions around alcohol.</a:t>
              </a:r>
            </a:p>
            <a:p>
              <a:pPr algn="ctr">
                <a:lnSpc>
                  <a:spcPts val="3568"/>
                </a:lnSpc>
              </a:pPr>
              <a:r>
                <a:rPr lang="en-US" sz="2800" dirty="0">
                  <a:solidFill>
                    <a:srgbClr val="171717"/>
                  </a:solidFill>
                  <a:latin typeface="Telegraf Bold"/>
                </a:rPr>
                <a:t>Cadets will take a step into the circle if they have experienced it and the facilitator can ask follow up questions.</a:t>
              </a:r>
            </a:p>
            <a:p>
              <a:pPr algn="ctr">
                <a:lnSpc>
                  <a:spcPts val="3568"/>
                </a:lnSpc>
              </a:pPr>
              <a:r>
                <a:rPr lang="en-US" sz="2800" dirty="0">
                  <a:solidFill>
                    <a:srgbClr val="171717"/>
                  </a:solidFill>
                  <a:latin typeface="Telegraf Bold"/>
                </a:rPr>
                <a:t>Cadets will take a step back before the next question is called.  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4843107" y="5516510"/>
              <a:ext cx="6783446" cy="1277342"/>
              <a:chOff x="0" y="0"/>
              <a:chExt cx="6045980" cy="113847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-4262"/>
                <a:ext cx="6053725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6053725" h="1144961">
                    <a:moveTo>
                      <a:pt x="5114826" y="1133773"/>
                    </a:moveTo>
                    <a:cubicBezTo>
                      <a:pt x="5114826" y="1133773"/>
                      <a:pt x="4695073" y="1144961"/>
                      <a:pt x="4232489" y="1142339"/>
                    </a:cubicBezTo>
                    <a:cubicBezTo>
                      <a:pt x="2287956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621504" y="7673"/>
                    </a:cubicBezTo>
                    <a:cubicBezTo>
                      <a:pt x="4476147" y="0"/>
                      <a:pt x="4940074" y="7673"/>
                      <a:pt x="4940074" y="7673"/>
                    </a:cubicBezTo>
                    <a:cubicBezTo>
                      <a:pt x="5308382" y="15152"/>
                      <a:pt x="5671695" y="84484"/>
                      <a:pt x="5869435" y="207066"/>
                    </a:cubicBezTo>
                    <a:cubicBezTo>
                      <a:pt x="6020452" y="300683"/>
                      <a:pt x="6053725" y="425358"/>
                      <a:pt x="6044585" y="577261"/>
                    </a:cubicBezTo>
                    <a:lnTo>
                      <a:pt x="6044585" y="577262"/>
                    </a:lnTo>
                    <a:cubicBezTo>
                      <a:pt x="6044586" y="891835"/>
                      <a:pt x="5761589" y="1105932"/>
                      <a:pt x="5114826" y="1133773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</p:sp>
        </p:grpSp>
        <p:sp>
          <p:nvSpPr>
            <p:cNvPr id="37" name="TextBox 37"/>
            <p:cNvSpPr txBox="1"/>
            <p:nvPr/>
          </p:nvSpPr>
          <p:spPr>
            <a:xfrm>
              <a:off x="5337505" y="5862750"/>
              <a:ext cx="5794651" cy="518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1"/>
                </a:lnSpc>
              </a:pPr>
              <a:r>
                <a:rPr lang="en-US" sz="2279">
                  <a:solidFill>
                    <a:srgbClr val="FFFFFF"/>
                  </a:solidFill>
                  <a:latin typeface="Telegraf Bold"/>
                </a:rPr>
                <a:t>Alcohol Education Activity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E31E36-976E-4C3B-86F1-EF33C259BB8B}"/>
              </a:ext>
            </a:extLst>
          </p:cNvPr>
          <p:cNvSpPr txBox="1"/>
          <p:nvPr/>
        </p:nvSpPr>
        <p:spPr>
          <a:xfrm>
            <a:off x="638502" y="539966"/>
            <a:ext cx="17221198" cy="98436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  <a:spcAft>
                <a:spcPct val="0"/>
              </a:spcAft>
            </a:pPr>
            <a:r>
              <a:rPr lang="en-US" sz="4000" b="1" dirty="0">
                <a:ea typeface="+mn-lt"/>
                <a:cs typeface="+mn-lt"/>
              </a:rPr>
              <a:t>The Five D's:</a:t>
            </a:r>
          </a:p>
          <a:p>
            <a:pPr>
              <a:spcBef>
                <a:spcPct val="30000"/>
              </a:spcBef>
              <a:spcAft>
                <a:spcPct val="0"/>
              </a:spcAft>
            </a:pPr>
            <a:r>
              <a:rPr lang="en-US" sz="4000" b="1" dirty="0">
                <a:ea typeface="+mn-lt"/>
                <a:cs typeface="+mn-lt"/>
              </a:rPr>
              <a:t>Direct - </a:t>
            </a:r>
            <a:r>
              <a:rPr lang="en-US" sz="4000" dirty="0">
                <a:ea typeface="+mn-lt"/>
                <a:cs typeface="+mn-lt"/>
              </a:rPr>
              <a:t>Approach the people involved directly. Always put your safety first and be as nonconfrontational as possible. </a:t>
            </a:r>
            <a:endParaRPr lang="en-US" sz="4000">
              <a:cs typeface="Calibri"/>
            </a:endParaRPr>
          </a:p>
          <a:p>
            <a:pPr>
              <a:spcBef>
                <a:spcPct val="30000"/>
              </a:spcBef>
              <a:spcAft>
                <a:spcPct val="0"/>
              </a:spcAft>
            </a:pPr>
            <a:r>
              <a:rPr lang="en-US" sz="4000" b="1" dirty="0">
                <a:ea typeface="+mn-lt"/>
                <a:cs typeface="+mn-lt"/>
              </a:rPr>
              <a:t>Distract: </a:t>
            </a:r>
            <a:r>
              <a:rPr lang="en-US" sz="4000" dirty="0">
                <a:ea typeface="+mn-lt"/>
                <a:cs typeface="+mn-lt"/>
              </a:rPr>
              <a:t>Strike up a conversation about something random or find other creative ways to distract them. It can be something as simple as complimenting the person’s shoes.</a:t>
            </a:r>
          </a:p>
          <a:p>
            <a:pPr>
              <a:spcBef>
                <a:spcPct val="30000"/>
              </a:spcBef>
              <a:spcAft>
                <a:spcPct val="0"/>
              </a:spcAft>
            </a:pPr>
            <a:r>
              <a:rPr lang="en-US" sz="4000" b="1" dirty="0">
                <a:ea typeface="+mn-lt"/>
                <a:cs typeface="+mn-lt"/>
              </a:rPr>
              <a:t>Delegate:  </a:t>
            </a:r>
            <a:r>
              <a:rPr lang="en-US" sz="4000" dirty="0">
                <a:ea typeface="+mn-lt"/>
                <a:cs typeface="+mn-lt"/>
              </a:rPr>
              <a:t>Ask a friend who knows the person better to check in or call 911 if the situation is serious.</a:t>
            </a:r>
          </a:p>
          <a:p>
            <a:pPr>
              <a:spcBef>
                <a:spcPct val="30000"/>
              </a:spcBef>
              <a:spcAft>
                <a:spcPct val="0"/>
              </a:spcAft>
            </a:pPr>
            <a:r>
              <a:rPr lang="en-US" sz="4000" b="1" dirty="0">
                <a:ea typeface="+mn-lt"/>
                <a:cs typeface="+mn-lt"/>
              </a:rPr>
              <a:t>Delay: </a:t>
            </a:r>
            <a:r>
              <a:rPr lang="en-US" sz="4000" dirty="0">
                <a:ea typeface="+mn-lt"/>
                <a:cs typeface="+mn-lt"/>
              </a:rPr>
              <a:t>If you can’t take action in the moment, you can still make a difference by checking on the people afterwards and asking how you can help or offering resources. </a:t>
            </a:r>
          </a:p>
          <a:p>
            <a:pPr>
              <a:spcBef>
                <a:spcPct val="30000"/>
              </a:spcBef>
              <a:spcAft>
                <a:spcPct val="0"/>
              </a:spcAft>
            </a:pPr>
            <a:r>
              <a:rPr lang="en-US" sz="4000" b="1" dirty="0">
                <a:ea typeface="+mn-lt"/>
                <a:cs typeface="+mn-lt"/>
              </a:rPr>
              <a:t>Document:  T</a:t>
            </a:r>
            <a:r>
              <a:rPr lang="en-US" sz="4000" dirty="0">
                <a:ea typeface="+mn-lt"/>
                <a:cs typeface="+mn-lt"/>
              </a:rPr>
              <a:t>here are different ways to document something – by videotaping; written documentation; documenting reports; etc. Irrefutable facts are very important. </a:t>
            </a:r>
          </a:p>
        </p:txBody>
      </p:sp>
    </p:spTree>
    <p:extLst>
      <p:ext uri="{BB962C8B-B14F-4D97-AF65-F5344CB8AC3E}">
        <p14:creationId xmlns:p14="http://schemas.microsoft.com/office/powerpoint/2010/main" val="3744715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425</Words>
  <Application>Microsoft Office PowerPoint</Application>
  <PresentationFormat>Custom</PresentationFormat>
  <Paragraphs>42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Telegraf</vt:lpstr>
      <vt:lpstr>Arial</vt:lpstr>
      <vt:lpstr>Open Sans Extra Bold</vt:lpstr>
      <vt:lpstr>Telegraf Bold</vt:lpstr>
      <vt:lpstr>Calibri</vt:lpstr>
      <vt:lpstr>Open Sans Extra Bold Bold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Year Experience Seminar</dc:title>
  <cp:lastModifiedBy>Griswold, R. Mac</cp:lastModifiedBy>
  <cp:revision>148</cp:revision>
  <dcterms:created xsi:type="dcterms:W3CDTF">2006-08-16T00:00:00Z</dcterms:created>
  <dcterms:modified xsi:type="dcterms:W3CDTF">2021-09-27T16:38:26Z</dcterms:modified>
  <dc:identifier>DAEqGa0q4So</dc:identifier>
</cp:coreProperties>
</file>