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8" r:id="rId5"/>
    <p:sldId id="287" r:id="rId6"/>
    <p:sldId id="263" r:id="rId7"/>
    <p:sldId id="305" r:id="rId8"/>
    <p:sldId id="306" r:id="rId9"/>
    <p:sldId id="307" r:id="rId10"/>
    <p:sldId id="309" r:id="rId11"/>
    <p:sldId id="310" r:id="rId12"/>
    <p:sldId id="308" r:id="rId13"/>
    <p:sldId id="311" r:id="rId14"/>
    <p:sldId id="313" r:id="rId15"/>
    <p:sldId id="312" r:id="rId16"/>
    <p:sldId id="314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110"/>
    <a:srgbClr val="004B85"/>
    <a:srgbClr val="123B68"/>
    <a:srgbClr val="1F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3D5BD-7A9C-4214-A3AA-6E3F344F823B}" v="760" dt="2021-10-05T14:15:39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48" autoAdjust="0"/>
  </p:normalViewPr>
  <p:slideViewPr>
    <p:cSldViewPr snapToGrid="0">
      <p:cViewPr varScale="1">
        <p:scale>
          <a:sx n="90" d="100"/>
          <a:sy n="90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swold, R. Mac" userId="91592633-f6c7-4994-af3a-e908a0854394" providerId="ADAL" clId="{CB13D5BD-7A9C-4214-A3AA-6E3F344F823B}"/>
    <pc:docChg chg="undo custSel addSld delSld modSld sldOrd">
      <pc:chgData name="Griswold, R. Mac" userId="91592633-f6c7-4994-af3a-e908a0854394" providerId="ADAL" clId="{CB13D5BD-7A9C-4214-A3AA-6E3F344F823B}" dt="2021-10-05T15:02:20.359" v="5251" actId="20577"/>
      <pc:docMkLst>
        <pc:docMk/>
      </pc:docMkLst>
      <pc:sldChg chg="modSp mod modNotesTx">
        <pc:chgData name="Griswold, R. Mac" userId="91592633-f6c7-4994-af3a-e908a0854394" providerId="ADAL" clId="{CB13D5BD-7A9C-4214-A3AA-6E3F344F823B}" dt="2021-10-05T00:55:56.553" v="203" actId="6549"/>
        <pc:sldMkLst>
          <pc:docMk/>
          <pc:sldMk cId="3040711861" sldId="258"/>
        </pc:sldMkLst>
        <pc:spChg chg="mod">
          <ac:chgData name="Griswold, R. Mac" userId="91592633-f6c7-4994-af3a-e908a0854394" providerId="ADAL" clId="{CB13D5BD-7A9C-4214-A3AA-6E3F344F823B}" dt="2021-10-05T00:51:40.860" v="81" actId="114"/>
          <ac:spMkLst>
            <pc:docMk/>
            <pc:sldMk cId="3040711861" sldId="258"/>
            <ac:spMk id="5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00:51:56.370" v="98" actId="20577"/>
          <ac:spMkLst>
            <pc:docMk/>
            <pc:sldMk cId="3040711861" sldId="258"/>
            <ac:spMk id="7" creationId="{00000000-0000-0000-0000-000000000000}"/>
          </ac:spMkLst>
        </pc:spChg>
      </pc:sldChg>
      <pc:sldChg chg="delSp modSp mod ord modAnim modNotesTx">
        <pc:chgData name="Griswold, R. Mac" userId="91592633-f6c7-4994-af3a-e908a0854394" providerId="ADAL" clId="{CB13D5BD-7A9C-4214-A3AA-6E3F344F823B}" dt="2021-10-05T13:16:21.066" v="474" actId="20577"/>
        <pc:sldMkLst>
          <pc:docMk/>
          <pc:sldMk cId="1375549787" sldId="263"/>
        </pc:sldMkLst>
        <pc:spChg chg="del">
          <ac:chgData name="Griswold, R. Mac" userId="91592633-f6c7-4994-af3a-e908a0854394" providerId="ADAL" clId="{CB13D5BD-7A9C-4214-A3AA-6E3F344F823B}" dt="2021-10-05T13:15:27.303" v="437" actId="478"/>
          <ac:spMkLst>
            <pc:docMk/>
            <pc:sldMk cId="1375549787" sldId="263"/>
            <ac:spMk id="6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00:59:15.714" v="250" actId="14100"/>
          <ac:spMkLst>
            <pc:docMk/>
            <pc:sldMk cId="1375549787" sldId="263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3:16:21.066" v="474" actId="20577"/>
          <ac:spMkLst>
            <pc:docMk/>
            <pc:sldMk cId="1375549787" sldId="263"/>
            <ac:spMk id="9" creationId="{00000000-0000-0000-0000-000000000000}"/>
          </ac:spMkLst>
        </pc:spChg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935324787" sldId="264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1935719960" sldId="277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3512247775" sldId="278"/>
        </pc:sldMkLst>
      </pc:sldChg>
      <pc:sldChg chg="modSp mod modNotesTx">
        <pc:chgData name="Griswold, R. Mac" userId="91592633-f6c7-4994-af3a-e908a0854394" providerId="ADAL" clId="{CB13D5BD-7A9C-4214-A3AA-6E3F344F823B}" dt="2021-10-05T13:12:45.097" v="381" actId="114"/>
        <pc:sldMkLst>
          <pc:docMk/>
          <pc:sldMk cId="4136878771" sldId="287"/>
        </pc:sldMkLst>
        <pc:spChg chg="mod">
          <ac:chgData name="Griswold, R. Mac" userId="91592633-f6c7-4994-af3a-e908a0854394" providerId="ADAL" clId="{CB13D5BD-7A9C-4214-A3AA-6E3F344F823B}" dt="2021-10-05T13:12:45.097" v="381" actId="114"/>
          <ac:spMkLst>
            <pc:docMk/>
            <pc:sldMk cId="4136878771" sldId="287"/>
            <ac:spMk id="10" creationId="{14811702-5DF9-4630-BB1A-6D3A3F872A62}"/>
          </ac:spMkLst>
        </pc:spChg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437926161" sldId="288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340713618" sldId="289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2646900387" sldId="290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4153719619" sldId="291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752057737" sldId="292"/>
        </pc:sldMkLst>
      </pc:sldChg>
      <pc:sldChg chg="del modNotesTx">
        <pc:chgData name="Griswold, R. Mac" userId="91592633-f6c7-4994-af3a-e908a0854394" providerId="ADAL" clId="{CB13D5BD-7A9C-4214-A3AA-6E3F344F823B}" dt="2021-10-05T14:23:05.398" v="4531" actId="47"/>
        <pc:sldMkLst>
          <pc:docMk/>
          <pc:sldMk cId="2722810329" sldId="293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4020178250" sldId="294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724447775" sldId="296"/>
        </pc:sldMkLst>
      </pc:sldChg>
      <pc:sldChg chg="del modNotesTx">
        <pc:chgData name="Griswold, R. Mac" userId="91592633-f6c7-4994-af3a-e908a0854394" providerId="ADAL" clId="{CB13D5BD-7A9C-4214-A3AA-6E3F344F823B}" dt="2021-10-05T00:57:31.684" v="223" actId="47"/>
        <pc:sldMkLst>
          <pc:docMk/>
          <pc:sldMk cId="3260737754" sldId="299"/>
        </pc:sldMkLst>
      </pc:sldChg>
      <pc:sldChg chg="del modNotesTx">
        <pc:chgData name="Griswold, R. Mac" userId="91592633-f6c7-4994-af3a-e908a0854394" providerId="ADAL" clId="{CB13D5BD-7A9C-4214-A3AA-6E3F344F823B}" dt="2021-10-05T00:57:31.684" v="223" actId="47"/>
        <pc:sldMkLst>
          <pc:docMk/>
          <pc:sldMk cId="998373319" sldId="300"/>
        </pc:sldMkLst>
      </pc:sldChg>
      <pc:sldChg chg="del modNotesTx">
        <pc:chgData name="Griswold, R. Mac" userId="91592633-f6c7-4994-af3a-e908a0854394" providerId="ADAL" clId="{CB13D5BD-7A9C-4214-A3AA-6E3F344F823B}" dt="2021-10-05T00:57:31.684" v="223" actId="47"/>
        <pc:sldMkLst>
          <pc:docMk/>
          <pc:sldMk cId="3362140409" sldId="301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1836351920" sldId="302"/>
        </pc:sldMkLst>
      </pc:sldChg>
      <pc:sldChg chg="del modNotesTx">
        <pc:chgData name="Griswold, R. Mac" userId="91592633-f6c7-4994-af3a-e908a0854394" providerId="ADAL" clId="{CB13D5BD-7A9C-4214-A3AA-6E3F344F823B}" dt="2021-10-05T14:23:06.998" v="4532" actId="47"/>
        <pc:sldMkLst>
          <pc:docMk/>
          <pc:sldMk cId="2636013747" sldId="303"/>
        </pc:sldMkLst>
      </pc:sldChg>
      <pc:sldChg chg="del modNotesTx">
        <pc:chgData name="Griswold, R. Mac" userId="91592633-f6c7-4994-af3a-e908a0854394" providerId="ADAL" clId="{CB13D5BD-7A9C-4214-A3AA-6E3F344F823B}" dt="2021-10-05T14:23:01.825" v="4530" actId="47"/>
        <pc:sldMkLst>
          <pc:docMk/>
          <pc:sldMk cId="181075864" sldId="304"/>
        </pc:sldMkLst>
      </pc:sldChg>
      <pc:sldChg chg="modSp add mod">
        <pc:chgData name="Griswold, R. Mac" userId="91592633-f6c7-4994-af3a-e908a0854394" providerId="ADAL" clId="{CB13D5BD-7A9C-4214-A3AA-6E3F344F823B}" dt="2021-10-05T13:18:45.948" v="621" actId="20577"/>
        <pc:sldMkLst>
          <pc:docMk/>
          <pc:sldMk cId="2604320512" sldId="305"/>
        </pc:sldMkLst>
        <pc:spChg chg="mod">
          <ac:chgData name="Griswold, R. Mac" userId="91592633-f6c7-4994-af3a-e908a0854394" providerId="ADAL" clId="{CB13D5BD-7A9C-4214-A3AA-6E3F344F823B}" dt="2021-10-05T13:17:59.796" v="504" actId="14100"/>
          <ac:spMkLst>
            <pc:docMk/>
            <pc:sldMk cId="2604320512" sldId="305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3:18:45.948" v="621" actId="20577"/>
          <ac:spMkLst>
            <pc:docMk/>
            <pc:sldMk cId="2604320512" sldId="305"/>
            <ac:spMk id="9" creationId="{00000000-0000-0000-0000-000000000000}"/>
          </ac:spMkLst>
        </pc:spChg>
      </pc:sldChg>
      <pc:sldChg chg="modSp add mod modAnim modNotesTx">
        <pc:chgData name="Griswold, R. Mac" userId="91592633-f6c7-4994-af3a-e908a0854394" providerId="ADAL" clId="{CB13D5BD-7A9C-4214-A3AA-6E3F344F823B}" dt="2021-10-05T14:10:45.739" v="4161" actId="20577"/>
        <pc:sldMkLst>
          <pc:docMk/>
          <pc:sldMk cId="3268396461" sldId="306"/>
        </pc:sldMkLst>
        <pc:spChg chg="mod">
          <ac:chgData name="Griswold, R. Mac" userId="91592633-f6c7-4994-af3a-e908a0854394" providerId="ADAL" clId="{CB13D5BD-7A9C-4214-A3AA-6E3F344F823B}" dt="2021-10-05T13:24:43.256" v="1185" actId="20577"/>
          <ac:spMkLst>
            <pc:docMk/>
            <pc:sldMk cId="3268396461" sldId="306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4:09:30.535" v="3991" actId="5793"/>
          <ac:spMkLst>
            <pc:docMk/>
            <pc:sldMk cId="3268396461" sldId="306"/>
            <ac:spMk id="9" creationId="{00000000-0000-0000-0000-000000000000}"/>
          </ac:spMkLst>
        </pc:spChg>
      </pc:sldChg>
      <pc:sldChg chg="modSp add mod modAnim modNotesTx">
        <pc:chgData name="Griswold, R. Mac" userId="91592633-f6c7-4994-af3a-e908a0854394" providerId="ADAL" clId="{CB13D5BD-7A9C-4214-A3AA-6E3F344F823B}" dt="2021-10-05T13:42:20.728" v="2283" actId="20577"/>
        <pc:sldMkLst>
          <pc:docMk/>
          <pc:sldMk cId="926479501" sldId="307"/>
        </pc:sldMkLst>
        <pc:spChg chg="mod">
          <ac:chgData name="Griswold, R. Mac" userId="91592633-f6c7-4994-af3a-e908a0854394" providerId="ADAL" clId="{CB13D5BD-7A9C-4214-A3AA-6E3F344F823B}" dt="2021-10-05T13:28:26.667" v="1475" actId="14100"/>
          <ac:spMkLst>
            <pc:docMk/>
            <pc:sldMk cId="926479501" sldId="307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3:42:20.728" v="2283" actId="20577"/>
          <ac:spMkLst>
            <pc:docMk/>
            <pc:sldMk cId="926479501" sldId="307"/>
            <ac:spMk id="9" creationId="{00000000-0000-0000-0000-000000000000}"/>
          </ac:spMkLst>
        </pc:spChg>
      </pc:sldChg>
      <pc:sldChg chg="modSp add mod modAnim modNotesTx">
        <pc:chgData name="Griswold, R. Mac" userId="91592633-f6c7-4994-af3a-e908a0854394" providerId="ADAL" clId="{CB13D5BD-7A9C-4214-A3AA-6E3F344F823B}" dt="2021-10-05T13:59:55.641" v="3679" actId="20577"/>
        <pc:sldMkLst>
          <pc:docMk/>
          <pc:sldMk cId="380345912" sldId="308"/>
        </pc:sldMkLst>
        <pc:spChg chg="mod">
          <ac:chgData name="Griswold, R. Mac" userId="91592633-f6c7-4994-af3a-e908a0854394" providerId="ADAL" clId="{CB13D5BD-7A9C-4214-A3AA-6E3F344F823B}" dt="2021-10-05T13:50:05.730" v="2994" actId="20577"/>
          <ac:spMkLst>
            <pc:docMk/>
            <pc:sldMk cId="380345912" sldId="308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3:57:44.778" v="3484" actId="20577"/>
          <ac:spMkLst>
            <pc:docMk/>
            <pc:sldMk cId="380345912" sldId="308"/>
            <ac:spMk id="9" creationId="{00000000-0000-0000-0000-000000000000}"/>
          </ac:spMkLst>
        </pc:spChg>
      </pc:sldChg>
      <pc:sldChg chg="modSp add modAnim modNotesTx">
        <pc:chgData name="Griswold, R. Mac" userId="91592633-f6c7-4994-af3a-e908a0854394" providerId="ADAL" clId="{CB13D5BD-7A9C-4214-A3AA-6E3F344F823B}" dt="2021-10-05T13:44:50.716" v="2617" actId="113"/>
        <pc:sldMkLst>
          <pc:docMk/>
          <pc:sldMk cId="880602939" sldId="309"/>
        </pc:sldMkLst>
        <pc:spChg chg="mod">
          <ac:chgData name="Griswold, R. Mac" userId="91592633-f6c7-4994-af3a-e908a0854394" providerId="ADAL" clId="{CB13D5BD-7A9C-4214-A3AA-6E3F344F823B}" dt="2021-10-05T13:39:30.927" v="2116" actId="6549"/>
          <ac:spMkLst>
            <pc:docMk/>
            <pc:sldMk cId="880602939" sldId="309"/>
            <ac:spMk id="9" creationId="{00000000-0000-0000-0000-000000000000}"/>
          </ac:spMkLst>
        </pc:spChg>
      </pc:sldChg>
      <pc:sldChg chg="modSp add modAnim modNotesTx">
        <pc:chgData name="Griswold, R. Mac" userId="91592633-f6c7-4994-af3a-e908a0854394" providerId="ADAL" clId="{CB13D5BD-7A9C-4214-A3AA-6E3F344F823B}" dt="2021-10-05T13:49:38.132" v="2979" actId="11"/>
        <pc:sldMkLst>
          <pc:docMk/>
          <pc:sldMk cId="1108332327" sldId="310"/>
        </pc:sldMkLst>
        <pc:spChg chg="mod">
          <ac:chgData name="Griswold, R. Mac" userId="91592633-f6c7-4994-af3a-e908a0854394" providerId="ADAL" clId="{CB13D5BD-7A9C-4214-A3AA-6E3F344F823B}" dt="2021-10-05T13:39:49.529" v="2117" actId="6549"/>
          <ac:spMkLst>
            <pc:docMk/>
            <pc:sldMk cId="1108332327" sldId="310"/>
            <ac:spMk id="9" creationId="{00000000-0000-0000-0000-000000000000}"/>
          </ac:spMkLst>
        </pc:spChg>
      </pc:sldChg>
      <pc:sldChg chg="modSp add mod ord modNotesTx">
        <pc:chgData name="Griswold, R. Mac" userId="91592633-f6c7-4994-af3a-e908a0854394" providerId="ADAL" clId="{CB13D5BD-7A9C-4214-A3AA-6E3F344F823B}" dt="2021-10-05T14:15:33.291" v="4529" actId="6549"/>
        <pc:sldMkLst>
          <pc:docMk/>
          <pc:sldMk cId="1334163365" sldId="311"/>
        </pc:sldMkLst>
        <pc:spChg chg="mod">
          <ac:chgData name="Griswold, R. Mac" userId="91592633-f6c7-4994-af3a-e908a0854394" providerId="ADAL" clId="{CB13D5BD-7A9C-4214-A3AA-6E3F344F823B}" dt="2021-10-05T14:00:51.578" v="3706" actId="313"/>
          <ac:spMkLst>
            <pc:docMk/>
            <pc:sldMk cId="1334163365" sldId="311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4:15:33.291" v="4529" actId="6549"/>
          <ac:spMkLst>
            <pc:docMk/>
            <pc:sldMk cId="1334163365" sldId="311"/>
            <ac:spMk id="9" creationId="{00000000-0000-0000-0000-000000000000}"/>
          </ac:spMkLst>
        </pc:spChg>
      </pc:sldChg>
      <pc:sldChg chg="modSp add mod ord">
        <pc:chgData name="Griswold, R. Mac" userId="91592633-f6c7-4994-af3a-e908a0854394" providerId="ADAL" clId="{CB13D5BD-7A9C-4214-A3AA-6E3F344F823B}" dt="2021-10-05T14:55:37.234" v="4932" actId="114"/>
        <pc:sldMkLst>
          <pc:docMk/>
          <pc:sldMk cId="66688330" sldId="312"/>
        </pc:sldMkLst>
        <pc:spChg chg="mod">
          <ac:chgData name="Griswold, R. Mac" userId="91592633-f6c7-4994-af3a-e908a0854394" providerId="ADAL" clId="{CB13D5BD-7A9C-4214-A3AA-6E3F344F823B}" dt="2021-10-05T14:54:03.115" v="4906" actId="20577"/>
          <ac:spMkLst>
            <pc:docMk/>
            <pc:sldMk cId="66688330" sldId="312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4:55:37.234" v="4932" actId="114"/>
          <ac:spMkLst>
            <pc:docMk/>
            <pc:sldMk cId="66688330" sldId="312"/>
            <ac:spMk id="9" creationId="{00000000-0000-0000-0000-000000000000}"/>
          </ac:spMkLst>
        </pc:spChg>
      </pc:sldChg>
      <pc:sldChg chg="modSp add mod ord modNotesTx">
        <pc:chgData name="Griswold, R. Mac" userId="91592633-f6c7-4994-af3a-e908a0854394" providerId="ADAL" clId="{CB13D5BD-7A9C-4214-A3AA-6E3F344F823B}" dt="2021-10-05T15:02:20.359" v="5251" actId="20577"/>
        <pc:sldMkLst>
          <pc:docMk/>
          <pc:sldMk cId="819241001" sldId="313"/>
        </pc:sldMkLst>
        <pc:spChg chg="mod">
          <ac:chgData name="Griswold, R. Mac" userId="91592633-f6c7-4994-af3a-e908a0854394" providerId="ADAL" clId="{CB13D5BD-7A9C-4214-A3AA-6E3F344F823B}" dt="2021-10-05T14:27:10.027" v="4575" actId="20577"/>
          <ac:spMkLst>
            <pc:docMk/>
            <pc:sldMk cId="819241001" sldId="313"/>
            <ac:spMk id="8" creationId="{00000000-0000-0000-0000-000000000000}"/>
          </ac:spMkLst>
        </pc:spChg>
        <pc:spChg chg="mod">
          <ac:chgData name="Griswold, R. Mac" userId="91592633-f6c7-4994-af3a-e908a0854394" providerId="ADAL" clId="{CB13D5BD-7A9C-4214-A3AA-6E3F344F823B}" dt="2021-10-05T14:56:35.220" v="5090" actId="20577"/>
          <ac:spMkLst>
            <pc:docMk/>
            <pc:sldMk cId="819241001" sldId="313"/>
            <ac:spMk id="9" creationId="{00000000-0000-0000-0000-000000000000}"/>
          </ac:spMkLst>
        </pc:spChg>
      </pc:sldChg>
      <pc:sldChg chg="delSp modSp add mod">
        <pc:chgData name="Griswold, R. Mac" userId="91592633-f6c7-4994-af3a-e908a0854394" providerId="ADAL" clId="{CB13D5BD-7A9C-4214-A3AA-6E3F344F823B}" dt="2021-10-05T15:00:18.140" v="5120"/>
        <pc:sldMkLst>
          <pc:docMk/>
          <pc:sldMk cId="3797217526" sldId="314"/>
        </pc:sldMkLst>
        <pc:spChg chg="mod">
          <ac:chgData name="Griswold, R. Mac" userId="91592633-f6c7-4994-af3a-e908a0854394" providerId="ADAL" clId="{CB13D5BD-7A9C-4214-A3AA-6E3F344F823B}" dt="2021-10-05T14:59:59.208" v="5116" actId="20577"/>
          <ac:spMkLst>
            <pc:docMk/>
            <pc:sldMk cId="3797217526" sldId="314"/>
            <ac:spMk id="8" creationId="{00000000-0000-0000-0000-000000000000}"/>
          </ac:spMkLst>
        </pc:spChg>
        <pc:spChg chg="del mod">
          <ac:chgData name="Griswold, R. Mac" userId="91592633-f6c7-4994-af3a-e908a0854394" providerId="ADAL" clId="{CB13D5BD-7A9C-4214-A3AA-6E3F344F823B}" dt="2021-10-05T15:00:18.140" v="5120"/>
          <ac:spMkLst>
            <pc:docMk/>
            <pc:sldMk cId="3797217526" sldId="314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34D3-AE6E-7A44-A251-414F78C60913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38E23-2B44-DF40-A51C-1EE9C4B5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2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Initially a radio broadcast by Edward R. Murrow in the 1950’s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Intended as a public dialogue about guiding principles by which people lived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Show “This I Believe” website and NPR podcast websites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82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Review the assignment that was emailed to first year cadets earlier in the week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76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69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26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4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67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75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30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Arthur Chickering was a researcher that studied the development of college students in the mid- to late-20th century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Identified seven </a:t>
            </a:r>
            <a:r>
              <a:rPr lang="en-US" i="1" dirty="0">
                <a:cs typeface="Calibri"/>
              </a:rPr>
              <a:t>vectors</a:t>
            </a:r>
            <a:r>
              <a:rPr lang="en-US" i="0" dirty="0">
                <a:cs typeface="Calibri"/>
              </a:rPr>
              <a:t> or themes that tend to drive growth and development of personality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0" dirty="0">
                <a:cs typeface="Calibri"/>
              </a:rPr>
              <a:t>Result of a clash between current behaviors and new age-related expectations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0" dirty="0">
                <a:cs typeface="Calibri"/>
              </a:rPr>
              <a:t>Shortcoming of much psychological research is that it was grounded in the experiences of predominantly white, male, college-educated young adults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14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>
                <a:cs typeface="Calibri"/>
              </a:rPr>
              <a:t>Need to master uncertainties in new and different settings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cs typeface="Calibri"/>
              </a:rPr>
              <a:t>Understanding that other people (external </a:t>
            </a:r>
            <a:r>
              <a:rPr lang="en-US" i="1" dirty="0">
                <a:cs typeface="Calibri"/>
              </a:rPr>
              <a:t>locus of control</a:t>
            </a:r>
            <a:r>
              <a:rPr lang="en-US" i="0" dirty="0">
                <a:cs typeface="Calibri"/>
              </a:rPr>
              <a:t>) are not responsible for our actions, but we personally (internal </a:t>
            </a:r>
            <a:r>
              <a:rPr lang="en-US" i="1" dirty="0">
                <a:cs typeface="Calibri"/>
              </a:rPr>
              <a:t>locus of control</a:t>
            </a:r>
            <a:r>
              <a:rPr lang="en-US" i="0" dirty="0">
                <a:cs typeface="Calibri"/>
              </a:rPr>
              <a:t>) process emotions and take action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i="0" dirty="0">
                <a:cs typeface="Calibri"/>
              </a:rPr>
              <a:t>Autonomy is both </a:t>
            </a:r>
            <a:r>
              <a:rPr lang="en-US" i="1" dirty="0">
                <a:cs typeface="Calibri"/>
              </a:rPr>
              <a:t>emotional</a:t>
            </a:r>
            <a:r>
              <a:rPr lang="en-US" i="0" dirty="0">
                <a:cs typeface="Calibri"/>
              </a:rPr>
              <a:t> (accept responsibility for self) and </a:t>
            </a:r>
            <a:r>
              <a:rPr lang="en-US" i="1" dirty="0">
                <a:cs typeface="Calibri"/>
              </a:rPr>
              <a:t>instrumental</a:t>
            </a:r>
            <a:r>
              <a:rPr lang="en-US" i="0" dirty="0">
                <a:cs typeface="Calibri"/>
              </a:rPr>
              <a:t> (control of environment)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33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4"/>
            </a:pPr>
            <a:r>
              <a:rPr lang="en-US" dirty="0">
                <a:cs typeface="Calibri"/>
              </a:rPr>
              <a:t>Core of what we’re talking about today. First three vectors form a framework for establishing identity. Identity is </a:t>
            </a:r>
            <a:r>
              <a:rPr lang="en-US" b="1" dirty="0">
                <a:cs typeface="Calibri"/>
              </a:rPr>
              <a:t>one’s ability to maintain inner sameness and continuity</a:t>
            </a:r>
            <a:r>
              <a:rPr lang="en-US" dirty="0">
                <a:cs typeface="Calibri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97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5"/>
            </a:pPr>
            <a:r>
              <a:rPr lang="en-US" dirty="0">
                <a:cs typeface="Calibri"/>
              </a:rPr>
              <a:t>As people know more about themselves, they’re more secure in relationships</a:t>
            </a:r>
          </a:p>
          <a:p>
            <a:pPr marL="228600" indent="-228600">
              <a:buFont typeface="+mj-lt"/>
              <a:buAutoNum type="arabicPeriod" startAt="5"/>
            </a:pPr>
            <a:r>
              <a:rPr lang="en-US" dirty="0">
                <a:cs typeface="Calibri"/>
              </a:rPr>
              <a:t>Later in college, people integrate career goals </a:t>
            </a:r>
            <a:r>
              <a:rPr lang="en-US" i="1" dirty="0">
                <a:cs typeface="Calibri"/>
              </a:rPr>
              <a:t>(vocational</a:t>
            </a:r>
            <a:r>
              <a:rPr lang="en-US" i="0" dirty="0">
                <a:cs typeface="Calibri"/>
              </a:rPr>
              <a:t>)</a:t>
            </a:r>
            <a:r>
              <a:rPr lang="en-US" i="1" dirty="0">
                <a:cs typeface="Calibri"/>
              </a:rPr>
              <a:t>,</a:t>
            </a:r>
            <a:r>
              <a:rPr lang="en-US" dirty="0">
                <a:cs typeface="Calibri"/>
              </a:rPr>
              <a:t> other interests </a:t>
            </a:r>
            <a:r>
              <a:rPr lang="en-US" i="1" dirty="0">
                <a:cs typeface="Calibri"/>
              </a:rPr>
              <a:t>(avocational</a:t>
            </a:r>
            <a:r>
              <a:rPr lang="en-US" i="0" dirty="0">
                <a:cs typeface="Calibri"/>
              </a:rPr>
              <a:t>)</a:t>
            </a:r>
            <a:r>
              <a:rPr lang="en-US" i="1" dirty="0">
                <a:cs typeface="Calibri"/>
              </a:rPr>
              <a:t>,</a:t>
            </a:r>
            <a:r>
              <a:rPr lang="en-US" dirty="0">
                <a:cs typeface="Calibri"/>
              </a:rPr>
              <a:t> lifestyle, and values into an initial commitment to adulthood</a:t>
            </a:r>
          </a:p>
          <a:p>
            <a:pPr marL="228600" indent="-228600">
              <a:buFont typeface="+mj-lt"/>
              <a:buAutoNum type="arabicPeriod" startAt="5"/>
            </a:pPr>
            <a:r>
              <a:rPr lang="en-US" dirty="0">
                <a:cs typeface="Calibri"/>
              </a:rPr>
              <a:t>Consists of humanizing (</a:t>
            </a:r>
            <a:r>
              <a:rPr lang="en-US" i="1" dirty="0">
                <a:cs typeface="Calibri"/>
              </a:rPr>
              <a:t>internalizing</a:t>
            </a:r>
            <a:r>
              <a:rPr lang="en-US" i="0" dirty="0">
                <a:cs typeface="Calibri"/>
              </a:rPr>
              <a:t>)</a:t>
            </a:r>
            <a:r>
              <a:rPr lang="en-US" dirty="0">
                <a:cs typeface="Calibri"/>
              </a:rPr>
              <a:t> and personalizing (</a:t>
            </a:r>
            <a:r>
              <a:rPr lang="en-US" i="0" dirty="0">
                <a:cs typeface="Calibri"/>
              </a:rPr>
              <a:t>integrating)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2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Try to limit the amount of explaining </a:t>
            </a:r>
            <a:r>
              <a:rPr lang="en-US" b="1" dirty="0">
                <a:cs typeface="Calibri"/>
              </a:rPr>
              <a:t>why</a:t>
            </a:r>
            <a:r>
              <a:rPr lang="en-US" dirty="0">
                <a:cs typeface="Calibri"/>
              </a:rPr>
              <a:t> to select or deselect the items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Living in alignment is about matching your behaviors with your values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Living out of alignment is </a:t>
            </a:r>
            <a:r>
              <a:rPr lang="en-US" i="1" dirty="0">
                <a:cs typeface="Calibri"/>
              </a:rPr>
              <a:t>dissonance</a:t>
            </a:r>
            <a:r>
              <a:rPr lang="en-US" i="0" dirty="0">
                <a:cs typeface="Calibri"/>
              </a:rPr>
              <a:t> and can be a source of stress, dissatisfaction, and poor decision-making</a:t>
            </a:r>
            <a:endParaRPr lang="en-US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38E23-2B44-DF40-A51C-1EE9C4B5D3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2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8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8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7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0A23-DAA5-4D17-B9AE-B2E3356F94CC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pr.org/series/4538138/this-i-believe/archive" TargetMode="External"/><Relationship Id="rId4" Type="http://schemas.openxmlformats.org/officeDocument/2006/relationships/hyperlink" Target="http://thisibelieve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591" y="0"/>
            <a:ext cx="1232095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27590" y="1478380"/>
            <a:ext cx="123195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Helvetica" pitchFamily="2" charset="0"/>
              </a:rPr>
              <a:t>First Year Experience</a:t>
            </a:r>
          </a:p>
          <a:p>
            <a:pPr algn="ctr"/>
            <a:r>
              <a:rPr lang="en-US" sz="4400" i="1" dirty="0">
                <a:solidFill>
                  <a:schemeClr val="bg1"/>
                </a:solidFill>
                <a:latin typeface="Helvetica" pitchFamily="2" charset="0"/>
              </a:rPr>
              <a:t>Seminar 4: Personal Identity and Values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4710622"/>
            <a:ext cx="5642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10/12 and 10/14/2021</a:t>
            </a:r>
          </a:p>
        </p:txBody>
      </p:sp>
    </p:spTree>
    <p:extLst>
      <p:ext uri="{BB962C8B-B14F-4D97-AF65-F5344CB8AC3E}">
        <p14:creationId xmlns:p14="http://schemas.microsoft.com/office/powerpoint/2010/main" val="304071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“This I Believe”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This I Believe: “A public dialogue about belief – one essay at a time”</a:t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dirty="0">
                <a:latin typeface="Garamond" panose="02020404030301010803" pitchFamily="18" charset="0"/>
                <a:hlinkClick r:id="rId4"/>
              </a:rPr>
              <a:t>http://thisibelieve.org</a:t>
            </a:r>
            <a:br>
              <a:rPr lang="en-US" sz="2800" dirty="0">
                <a:latin typeface="Garamond" panose="02020404030301010803" pitchFamily="18" charset="0"/>
              </a:rPr>
            </a:br>
            <a:endParaRPr lang="en-US" sz="2800" dirty="0"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NPR Podcast Archive</a:t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dirty="0">
                <a:latin typeface="Garamond" panose="02020404030301010803" pitchFamily="18" charset="0"/>
                <a:hlinkClick r:id="rId5"/>
              </a:rPr>
              <a:t>http://www.npr.org/series/4538138/this-i-believe/archive</a:t>
            </a:r>
            <a:endParaRPr lang="en-US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63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“This I Believe” Assignment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Consider this an exercise in values clarification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Applicable to scholarship applications, job interviews, graduate school applications, and other settings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Focus more on content than on form – find the medium that allows you to be your authentic self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General guidance of 500-600 words for an essay or 3 minutes for a spoken or performed work – don’t be constrained</a:t>
            </a:r>
          </a:p>
        </p:txBody>
      </p:sp>
    </p:spTree>
    <p:extLst>
      <p:ext uri="{BB962C8B-B14F-4D97-AF65-F5344CB8AC3E}">
        <p14:creationId xmlns:p14="http://schemas.microsoft.com/office/powerpoint/2010/main" val="819241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Criteria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371600"/>
            <a:ext cx="10972800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Describe the Experience: </a:t>
            </a:r>
            <a:r>
              <a:rPr lang="en-US" sz="2800" i="1" dirty="0">
                <a:latin typeface="Garamond" panose="02020404030301010803" pitchFamily="18" charset="0"/>
              </a:rPr>
              <a:t>What happened?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Describe the Response: </a:t>
            </a:r>
            <a:r>
              <a:rPr lang="en-US" sz="2800" i="1" dirty="0">
                <a:latin typeface="Garamond" panose="02020404030301010803" pitchFamily="18" charset="0"/>
              </a:rPr>
              <a:t>How did you respond to what happened?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General Reflection: </a:t>
            </a:r>
            <a:r>
              <a:rPr lang="en-US" sz="2800" i="1" dirty="0">
                <a:latin typeface="Garamond" panose="02020404030301010803" pitchFamily="18" charset="0"/>
              </a:rPr>
              <a:t>What do you think about what happened?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Directed Reflection: </a:t>
            </a:r>
            <a:r>
              <a:rPr lang="en-US" sz="2800" i="1" dirty="0">
                <a:latin typeface="Garamond" panose="02020404030301010803" pitchFamily="18" charset="0"/>
              </a:rPr>
              <a:t>What does this say about who you are?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Demonstrate Insight: </a:t>
            </a:r>
            <a:r>
              <a:rPr lang="en-US" sz="2800" i="1" dirty="0">
                <a:latin typeface="Garamond" panose="02020404030301010803" pitchFamily="18" charset="0"/>
              </a:rPr>
              <a:t>What are you planning to do with this information in the future?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Connect to People: </a:t>
            </a:r>
            <a:r>
              <a:rPr lang="en-US" sz="2800" i="1" dirty="0">
                <a:latin typeface="Garamond" panose="02020404030301010803" pitchFamily="18" charset="0"/>
              </a:rPr>
              <a:t>What do others think about this?</a:t>
            </a:r>
          </a:p>
        </p:txBody>
      </p:sp>
    </p:spTree>
    <p:extLst>
      <p:ext uri="{BB962C8B-B14F-4D97-AF65-F5344CB8AC3E}">
        <p14:creationId xmlns:p14="http://schemas.microsoft.com/office/powerpoint/2010/main" val="66688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Questions and Wrap-Up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97217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811702-5DF9-4630-BB1A-6D3A3F872A62}"/>
              </a:ext>
            </a:extLst>
          </p:cNvPr>
          <p:cNvSpPr txBox="1"/>
          <p:nvPr/>
        </p:nvSpPr>
        <p:spPr>
          <a:xfrm>
            <a:off x="1524000" y="1371600"/>
            <a:ext cx="9144000" cy="306417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Welcome and Debrief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(10 minutes)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Reminder of Ground Rules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(2 minutes)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Chickering and Psychosocial Development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(10 minutes)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Values Activity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(15 minutes)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latin typeface="Garamond"/>
              </a:rPr>
              <a:t>“This I Believe” Assignment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(10 minutes)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Questions and Wrap Up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/>
              </a:rPr>
              <a:t> (5 minutes)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226913-AB35-4800-9093-E37C7826F5AB}"/>
              </a:ext>
            </a:extLst>
          </p:cNvPr>
          <p:cNvSpPr txBox="1"/>
          <p:nvPr/>
        </p:nvSpPr>
        <p:spPr>
          <a:xfrm>
            <a:off x="2594975" y="457200"/>
            <a:ext cx="668077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>
                <a:solidFill>
                  <a:srgbClr val="004B85"/>
                </a:solidFill>
                <a:latin typeface="Helvetica" pitchFamily="2" charset="0"/>
              </a:rPr>
              <a:t>Agenda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7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Welcome and Debrief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1371600"/>
            <a:ext cx="91440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Is there anything you want to highlight or celebrate from your life?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Are there any challenges you want to share with the group?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Are there any kudos you want to offer for someone else’s accomplishments?</a:t>
            </a:r>
          </a:p>
        </p:txBody>
      </p:sp>
    </p:spTree>
    <p:extLst>
      <p:ext uri="{BB962C8B-B14F-4D97-AF65-F5344CB8AC3E}">
        <p14:creationId xmlns:p14="http://schemas.microsoft.com/office/powerpoint/2010/main" val="13755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Reminder of Ground Rules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How have we agreed to communicate with each other?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What matters most about our interactions and this space?</a:t>
            </a:r>
          </a:p>
        </p:txBody>
      </p:sp>
    </p:spTree>
    <p:extLst>
      <p:ext uri="{BB962C8B-B14F-4D97-AF65-F5344CB8AC3E}">
        <p14:creationId xmlns:p14="http://schemas.microsoft.com/office/powerpoint/2010/main" val="2604320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Chickering and Psychosocial Development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Psychosocial development theory is the body of research that suggests people advance through stages of development based on how they adjust to crises throughout their lives.</a:t>
            </a:r>
            <a:br>
              <a:rPr lang="en-US" sz="2800" dirty="0">
                <a:latin typeface="Garamond" panose="02020404030301010803" pitchFamily="18" charset="0"/>
              </a:rPr>
            </a:br>
            <a:endParaRPr lang="en-US" sz="2800" dirty="0"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Not necessarily linear or sequential.</a:t>
            </a:r>
            <a:br>
              <a:rPr lang="en-US" sz="2800" dirty="0">
                <a:latin typeface="Garamond" panose="02020404030301010803" pitchFamily="18" charset="0"/>
              </a:rPr>
            </a:br>
            <a:endParaRPr lang="en-US" sz="2800" dirty="0"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Extensive research that explores how different groups experience identity development, so it’s not the same for everyone.</a:t>
            </a:r>
          </a:p>
        </p:txBody>
      </p:sp>
    </p:spTree>
    <p:extLst>
      <p:ext uri="{BB962C8B-B14F-4D97-AF65-F5344CB8AC3E}">
        <p14:creationId xmlns:p14="http://schemas.microsoft.com/office/powerpoint/2010/main" val="326839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Chickering’s Seven Vectors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Developing competence (intellectual, physical, and social)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Managing emotions (locus of control)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Developing autonomy (emotional and instrumental)</a:t>
            </a:r>
          </a:p>
        </p:txBody>
      </p:sp>
    </p:spTree>
    <p:extLst>
      <p:ext uri="{BB962C8B-B14F-4D97-AF65-F5344CB8AC3E}">
        <p14:creationId xmlns:p14="http://schemas.microsoft.com/office/powerpoint/2010/main" val="92647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Chickering’s Seven Vectors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>
                <a:latin typeface="Garamond" panose="02020404030301010803" pitchFamily="18" charset="0"/>
              </a:rPr>
              <a:t>Establishing identity</a:t>
            </a:r>
          </a:p>
        </p:txBody>
      </p:sp>
    </p:spTree>
    <p:extLst>
      <p:ext uri="{BB962C8B-B14F-4D97-AF65-F5344CB8AC3E}">
        <p14:creationId xmlns:p14="http://schemas.microsoft.com/office/powerpoint/2010/main" val="88060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" y="45720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Chickering’s Seven Vectors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2800" dirty="0">
                <a:latin typeface="Garamond" panose="02020404030301010803" pitchFamily="18" charset="0"/>
              </a:rPr>
              <a:t>Freeing interpersonal feelings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>
                <a:latin typeface="Garamond" panose="02020404030301010803" pitchFamily="18" charset="0"/>
              </a:rPr>
              <a:t>Developing purpose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>
                <a:latin typeface="Garamond" panose="02020404030301010803" pitchFamily="18" charset="0"/>
              </a:rPr>
              <a:t>Developing integrity</a:t>
            </a:r>
          </a:p>
        </p:txBody>
      </p:sp>
    </p:spTree>
    <p:extLst>
      <p:ext uri="{BB962C8B-B14F-4D97-AF65-F5344CB8AC3E}">
        <p14:creationId xmlns:p14="http://schemas.microsoft.com/office/powerpoint/2010/main" val="110833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Helvetica" pitchFamily="2" charset="0"/>
              </a:rPr>
              <a:t>11/15/2017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3902" y="457200"/>
            <a:ext cx="52041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4B85"/>
                </a:solidFill>
                <a:latin typeface="Helvetica" pitchFamily="2" charset="0"/>
              </a:rPr>
              <a:t>Values Activity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523998" y="1371600"/>
            <a:ext cx="9144000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From the Values Activity worksheet, </a:t>
            </a:r>
            <a:r>
              <a:rPr lang="en-US" sz="2800" b="1" dirty="0">
                <a:latin typeface="Garamond" panose="02020404030301010803" pitchFamily="18" charset="0"/>
              </a:rPr>
              <a:t>circle</a:t>
            </a:r>
            <a:r>
              <a:rPr lang="en-US" sz="2800" dirty="0">
                <a:latin typeface="Garamond" panose="02020404030301010803" pitchFamily="18" charset="0"/>
              </a:rPr>
              <a:t> all those that fit you well.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If you circled more than 10, </a:t>
            </a:r>
            <a:r>
              <a:rPr lang="en-US" sz="2800" b="1" dirty="0">
                <a:latin typeface="Garamond" panose="02020404030301010803" pitchFamily="18" charset="0"/>
              </a:rPr>
              <a:t>cross out</a:t>
            </a:r>
            <a:r>
              <a:rPr lang="en-US" sz="2800" dirty="0">
                <a:latin typeface="Garamond" panose="02020404030301010803" pitchFamily="18" charset="0"/>
              </a:rPr>
              <a:t> enough to reduce your list to the 10 values that resonate with you.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Review selections and </a:t>
            </a:r>
            <a:r>
              <a:rPr lang="en-US" sz="2800" b="1" dirty="0">
                <a:latin typeface="Garamond" panose="02020404030301010803" pitchFamily="18" charset="0"/>
              </a:rPr>
              <a:t>cross out</a:t>
            </a:r>
            <a:r>
              <a:rPr lang="en-US" sz="2800" dirty="0">
                <a:latin typeface="Garamond" panose="02020404030301010803" pitchFamily="18" charset="0"/>
              </a:rPr>
              <a:t> enough to reduce the list to the 5 values that are most important to you.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Garamond" panose="02020404030301010803" pitchFamily="18" charset="0"/>
              </a:rPr>
              <a:t>Share some of your results with the group.</a:t>
            </a:r>
          </a:p>
        </p:txBody>
      </p:sp>
    </p:spTree>
    <p:extLst>
      <p:ext uri="{BB962C8B-B14F-4D97-AF65-F5344CB8AC3E}">
        <p14:creationId xmlns:p14="http://schemas.microsoft.com/office/powerpoint/2010/main" val="3803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9C6FF8F47F684C81DD1ADE0E93206A" ma:contentTypeVersion="7" ma:contentTypeDescription="Create a new document." ma:contentTypeScope="" ma:versionID="10afa7fa257c4c7089a3f3d6a2a6f109">
  <xsd:schema xmlns:xsd="http://www.w3.org/2001/XMLSchema" xmlns:xs="http://www.w3.org/2001/XMLSchema" xmlns:p="http://schemas.microsoft.com/office/2006/metadata/properties" xmlns:ns3="dfbe56b8-9105-43fb-ac85-ee91ee347899" xmlns:ns4="f2deb658-17e1-4436-8766-387234004817" targetNamespace="http://schemas.microsoft.com/office/2006/metadata/properties" ma:root="true" ma:fieldsID="6bde6089b72fe566f4d3d07c1e0ac659" ns3:_="" ns4:_="">
    <xsd:import namespace="dfbe56b8-9105-43fb-ac85-ee91ee347899"/>
    <xsd:import namespace="f2deb658-17e1-4436-8766-3872340048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be56b8-9105-43fb-ac85-ee91ee3478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eb658-17e1-4436-8766-38723400481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8D5BF0-82D0-4E93-BF11-BE160F31E8E7}">
  <ds:schemaRefs>
    <ds:schemaRef ds:uri="dfbe56b8-9105-43fb-ac85-ee91ee347899"/>
    <ds:schemaRef ds:uri="f2deb658-17e1-4436-8766-3872340048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9558EB6-39FE-4B6B-A0B8-B3E9750783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F37702-C9E7-42E0-B187-DB8E3147CD6F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dfbe56b8-9105-43fb-ac85-ee91ee347899"/>
    <ds:schemaRef ds:uri="http://schemas.openxmlformats.org/package/2006/metadata/core-properties"/>
    <ds:schemaRef ds:uri="http://www.w3.org/XML/1998/namespace"/>
    <ds:schemaRef ds:uri="f2deb658-17e1-4436-8766-387234004817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869</Words>
  <Application>Microsoft Office PowerPoint</Application>
  <PresentationFormat>Widescreen</PresentationFormat>
  <Paragraphs>117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Maritime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Trujillo, Aubrey</dc:creator>
  <cp:lastModifiedBy>Griswold, R. Mac</cp:lastModifiedBy>
  <cp:revision>2</cp:revision>
  <cp:lastPrinted>2021-09-18T00:12:35Z</cp:lastPrinted>
  <dcterms:created xsi:type="dcterms:W3CDTF">2017-11-15T16:27:17Z</dcterms:created>
  <dcterms:modified xsi:type="dcterms:W3CDTF">2021-10-05T15:02:31Z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0x0101003B9C6FF8F47F684C81DD1ADE0E93206A</vt:lpwstr>
  </property>
</Properties>
</file>