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Garamond" panose="02020404030301010803" pitchFamily="18" charset="0"/>
      <p:regular r:id="rId20"/>
      <p:bold r:id="rId21"/>
      <p:italic r:id="rId22"/>
      <p:boldItalic r:id="rId23"/>
    </p:embeddedFon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5fruTACdu/vTidoa+ySJML7mX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2DA81-35A6-51B5-DA42-1593CCCCDA84}" v="41" dt="2021-10-22T21:57:21.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have enough time, go through all 3 questions. If time is short, feel free to adjust and only answer 1 or 2 questions.​</a:t>
            </a: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Respect </a:t>
            </a:r>
            <a:r>
              <a:rPr lang="en-US"/>
              <a:t>– we want to respect each other's opinions even if they are different; this means allowing someone to share authentically and not laughing at someone else's perspectives or opinions​</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b="1"/>
              <a:t>"I" statement</a:t>
            </a:r>
            <a:r>
              <a:rPr lang="en-US"/>
              <a:t> – you are encouraged to speak from your personal experiences and share your truth; it is important to not generalize that ALL members of a group feel the same way​</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b="1"/>
              <a:t>Self-care </a:t>
            </a:r>
            <a:r>
              <a:rPr lang="en-US"/>
              <a:t>– it is okay if you need to take care of yourself by taking a step out, choosing not to share, ​</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b="1"/>
              <a:t>Assume positive intent/acknowledge the impact</a:t>
            </a:r>
            <a:r>
              <a:rPr lang="en-US"/>
              <a:t> – we are in this space to learn together; please don’t assume that everyone has negative intentions based on what they say or do; however, the impact of someone's words may still be negative so it is important that we acknowledge it to learn from it​</a:t>
            </a:r>
            <a:endParaRPr/>
          </a:p>
          <a:p>
            <a:pPr marL="0" lvl="0" indent="0" algn="l" rtl="0">
              <a:spcBef>
                <a:spcPts val="0"/>
              </a:spcBef>
              <a:spcAft>
                <a:spcPts val="0"/>
              </a:spcAft>
              <a:buNone/>
            </a:pP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aa716d1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faa716d19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meant to be a brief check-in that allows everyone to participate. When asking "what experiences contributed to your score", the recommendation is to ask for 1-2 volunteers for each question only. Do not linger on what students share because there will be more time to address or talk about experiences in depth.​</a:t>
            </a:r>
            <a:endParaRPr/>
          </a:p>
        </p:txBody>
      </p:sp>
      <p:sp>
        <p:nvSpPr>
          <p:cNvPr id="118" name="Google Shape;118;gfaa716d19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Cultural humility is an important concept to the work of Diversity, Equity, and Inclusion. Cultural humility was coined in the 1990s in the healthcare profession. It was developed as a framework to help therapists and social workers learn more about the experiences and cultural identities of their clients to increase the quality of their health services.​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​Cultural humility is focused on self-reflection and lifelong learning. It is about understanding that others may identify with different cultural backgrounds that are important to who they are. Through cultural humility, people reflect on their own personal background and identities, and show a willingness to learn about different cultural identities.​</a:t>
            </a:r>
            <a:endParaRPr/>
          </a:p>
          <a:p>
            <a:pPr marL="0" lvl="0" indent="0" algn="l" rtl="0">
              <a:lnSpc>
                <a:spcPct val="115000"/>
              </a:lnSpc>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aa716d19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faa716d19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Goals: </a:t>
            </a:r>
            <a:r>
              <a:rPr lang="en-US"/>
              <a:t>encourage people to reflect on their own personal experiences and increase their awareness about different cultural backgrounds​</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b="1"/>
              <a:t>Values:</a:t>
            </a:r>
            <a:r>
              <a:rPr lang="en-US"/>
              <a:t> emphasizes introspection and learning with each other ​</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b="1"/>
              <a:t>Shortcomings:</a:t>
            </a:r>
            <a:r>
              <a:rPr lang="en-US"/>
              <a:t> it can be difficult because there's no end result, meaning you don't know necessarily when you've become competent in your cultural awareness; it's not about completing workshops or earning a certificate that you're an expert on cultural awareness – it's more of a mindset that you are okay with the thought that you'll always be learning as culture changes​</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b="1"/>
              <a:t>Strengths: </a:t>
            </a:r>
            <a:r>
              <a:rPr lang="en-US"/>
              <a:t>helps people appreciate the journey of personal growth and understanding towards different cultures, backgrounds, and identities​</a:t>
            </a:r>
            <a:endParaRPr/>
          </a:p>
          <a:p>
            <a:pPr marL="0" lvl="0" indent="0" algn="l" rtl="0">
              <a:lnSpc>
                <a:spcPct val="115000"/>
              </a:lnSpc>
              <a:spcBef>
                <a:spcPts val="0"/>
              </a:spcBef>
              <a:spcAft>
                <a:spcPts val="0"/>
              </a:spcAft>
              <a:buNone/>
            </a:pPr>
            <a:endParaRPr/>
          </a:p>
        </p:txBody>
      </p:sp>
      <p:sp>
        <p:nvSpPr>
          <p:cNvPr id="140" name="Google Shape;140;gfaa716d191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aa716d191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faa716d191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62" name="Google Shape;162;gfaa716d191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aa716d19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aa716d191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Feel free to change/accommodate depending on time. If time permits, please do both partner swaps. If time is limited, have students only do 1 partner swap and choose whether to share a proud or painful experience.​</a:t>
            </a: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a:t>*PRIORITIZE: Allow students to complete the sentence. Then, EMPHASIZE that it should be a SILENT moment when you go around the room and have people taking turns sharing their statement.​</a:t>
            </a:r>
            <a:endParaRPr/>
          </a:p>
          <a:p>
            <a:pPr marL="0" lvl="0" indent="0" algn="l" rtl="0">
              <a:spcBef>
                <a:spcPts val="0"/>
              </a:spcBef>
              <a:spcAft>
                <a:spcPts val="0"/>
              </a:spcAft>
              <a:buNone/>
            </a:pPr>
            <a:endParaRPr/>
          </a:p>
        </p:txBody>
      </p:sp>
      <p:sp>
        <p:nvSpPr>
          <p:cNvPr id="173" name="Google Shape;173;gfaa716d191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1" name="Google Shape;91;p1"/>
          <p:cNvPicPr preferRelativeResize="0"/>
          <p:nvPr/>
        </p:nvPicPr>
        <p:blipFill rotWithShape="1">
          <a:blip r:embed="rId3">
            <a:alphaModFix/>
          </a:blip>
          <a:srcRect/>
          <a:stretch/>
        </p:blipFill>
        <p:spPr>
          <a:xfrm>
            <a:off x="-127591" y="0"/>
            <a:ext cx="12320953" cy="6858000"/>
          </a:xfrm>
          <a:prstGeom prst="rect">
            <a:avLst/>
          </a:prstGeom>
          <a:noFill/>
          <a:ln>
            <a:noFill/>
          </a:ln>
        </p:spPr>
      </p:pic>
      <p:sp>
        <p:nvSpPr>
          <p:cNvPr id="92" name="Google Shape;92;p1"/>
          <p:cNvSpPr txBox="1"/>
          <p:nvPr/>
        </p:nvSpPr>
        <p:spPr>
          <a:xfrm>
            <a:off x="-127590" y="1478380"/>
            <a:ext cx="123195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Helvetica Neue"/>
                <a:ea typeface="Helvetica Neue"/>
                <a:cs typeface="Helvetica Neue"/>
                <a:sym typeface="Helvetica Neue"/>
              </a:rPr>
              <a:t>First Year Experience</a:t>
            </a:r>
            <a:endParaRPr/>
          </a:p>
          <a:p>
            <a:pPr marL="0" marR="0" lvl="0" indent="0" algn="ctr" rtl="0">
              <a:spcBef>
                <a:spcPts val="0"/>
              </a:spcBef>
              <a:spcAft>
                <a:spcPts val="0"/>
              </a:spcAft>
              <a:buNone/>
            </a:pPr>
            <a:r>
              <a:rPr lang="en-US" sz="4400" i="1">
                <a:solidFill>
                  <a:schemeClr val="lt1"/>
                </a:solidFill>
                <a:latin typeface="Helvetica Neue"/>
                <a:ea typeface="Helvetica Neue"/>
                <a:cs typeface="Helvetica Neue"/>
                <a:sym typeface="Helvetica Neue"/>
              </a:rPr>
              <a:t>Seminar 7: Diversity, Equity, &amp; Inclusion</a:t>
            </a:r>
            <a:endParaRPr/>
          </a:p>
        </p:txBody>
      </p:sp>
      <p:sp>
        <p:nvSpPr>
          <p:cNvPr id="93" name="Google Shape;93;p1"/>
          <p:cNvSpPr txBox="1"/>
          <p:nvPr/>
        </p:nvSpPr>
        <p:spPr>
          <a:xfrm>
            <a:off x="6096000" y="4710622"/>
            <a:ext cx="5642919"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a:t>
            </a:r>
            <a:r>
              <a:rPr lang="en-US" sz="2000">
                <a:solidFill>
                  <a:schemeClr val="lt1"/>
                </a:solidFill>
                <a:latin typeface="Helvetica Neue"/>
                <a:ea typeface="Helvetica Neue"/>
                <a:cs typeface="Helvetica Neue"/>
                <a:sym typeface="Helvetica Neue"/>
              </a:rPr>
              <a:t>1/9</a:t>
            </a:r>
            <a:r>
              <a:rPr lang="en-US" sz="2000" b="0" i="0" u="none" strike="noStrike" cap="none">
                <a:solidFill>
                  <a:schemeClr val="lt1"/>
                </a:solidFill>
                <a:latin typeface="Helvetica Neue"/>
                <a:ea typeface="Helvetica Neue"/>
                <a:cs typeface="Helvetica Neue"/>
                <a:sym typeface="Helvetica Neue"/>
              </a:rPr>
              <a:t> and 1</a:t>
            </a:r>
            <a:r>
              <a:rPr lang="en-US" sz="2000">
                <a:solidFill>
                  <a:schemeClr val="lt1"/>
                </a:solidFill>
                <a:latin typeface="Helvetica Neue"/>
                <a:ea typeface="Helvetica Neue"/>
                <a:cs typeface="Helvetica Neue"/>
                <a:sym typeface="Helvetica Neue"/>
              </a:rPr>
              <a:t>1</a:t>
            </a:r>
            <a:r>
              <a:rPr lang="en-US" sz="2000" b="0" i="0" u="none" strike="noStrike" cap="none">
                <a:solidFill>
                  <a:schemeClr val="lt1"/>
                </a:solidFill>
                <a:latin typeface="Helvetica Neue"/>
                <a:ea typeface="Helvetica Neue"/>
                <a:cs typeface="Helvetica Neue"/>
                <a:sym typeface="Helvetica Neue"/>
              </a:rPr>
              <a:t>/1</a:t>
            </a:r>
            <a:r>
              <a:rPr lang="en-US" sz="2000">
                <a:solidFill>
                  <a:schemeClr val="lt1"/>
                </a:solidFill>
                <a:latin typeface="Helvetica Neue"/>
                <a:ea typeface="Helvetica Neue"/>
                <a:cs typeface="Helvetica Neue"/>
                <a:sym typeface="Helvetica Neue"/>
              </a:rPr>
              <a:t>1</a:t>
            </a:r>
            <a:r>
              <a:rPr lang="en-US" sz="2000" b="0" i="0" u="none" strike="noStrike" cap="none">
                <a:solidFill>
                  <a:schemeClr val="lt1"/>
                </a:solidFill>
                <a:latin typeface="Helvetica Neue"/>
                <a:ea typeface="Helvetica Neue"/>
                <a:cs typeface="Helvetica Neue"/>
                <a:sym typeface="Helvetica Neue"/>
              </a:rPr>
              <a:t>/2021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87" name="Google Shape;18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88" name="Google Shape;188;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9" name="Google Shape;189;p10"/>
          <p:cNvSpPr txBox="1"/>
          <p:nvPr/>
        </p:nvSpPr>
        <p:spPr>
          <a:xfrm>
            <a:off x="3113902" y="4887663"/>
            <a:ext cx="564291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90" name="Google Shape;190;p10"/>
          <p:cNvSpPr txBox="1"/>
          <p:nvPr/>
        </p:nvSpPr>
        <p:spPr>
          <a:xfrm>
            <a:off x="0" y="457200"/>
            <a:ext cx="12192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004B85"/>
                </a:solidFill>
                <a:latin typeface="Helvetica Neue"/>
                <a:ea typeface="Helvetica Neue"/>
                <a:cs typeface="Helvetica Neue"/>
                <a:sym typeface="Helvetica Neue"/>
              </a:rPr>
              <a:t>Discussion Questions</a:t>
            </a:r>
            <a:endParaRPr sz="4400" b="0" i="0" u="none" strike="noStrike" cap="none">
              <a:solidFill>
                <a:schemeClr val="dk1"/>
              </a:solidFill>
              <a:latin typeface="Calibri"/>
              <a:ea typeface="Calibri"/>
              <a:cs typeface="Calibri"/>
              <a:sym typeface="Calibri"/>
            </a:endParaRPr>
          </a:p>
        </p:txBody>
      </p:sp>
      <p:sp>
        <p:nvSpPr>
          <p:cNvPr id="191" name="Google Shape;191;p10"/>
          <p:cNvSpPr txBox="1"/>
          <p:nvPr/>
        </p:nvSpPr>
        <p:spPr>
          <a:xfrm>
            <a:off x="1523998" y="1371600"/>
            <a:ext cx="9144000" cy="3001500"/>
          </a:xfrm>
          <a:prstGeom prst="rect">
            <a:avLst/>
          </a:prstGeom>
          <a:noFill/>
          <a:ln>
            <a:noFill/>
          </a:ln>
        </p:spPr>
        <p:txBody>
          <a:bodyPr spcFirstLastPara="1" wrap="square" lIns="91425" tIns="45700" rIns="91425" bIns="45700" anchor="t" anchorCtr="0">
            <a:spAutoFit/>
          </a:bodyPr>
          <a:lstStyle/>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Why &amp; how did you choose certain descriptors or identifiers? Why were they important to you?​</a:t>
            </a:r>
            <a:endParaRPr sz="2800">
              <a:solidFill>
                <a:schemeClr val="dk1"/>
              </a:solidFill>
              <a:latin typeface="Garamond"/>
              <a:ea typeface="Garamond"/>
              <a:cs typeface="Garamond"/>
              <a:sym typeface="Garamond"/>
            </a:endParaRPr>
          </a:p>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How did it feel to be able to share your proud and painful moments with someone else? What did you learn?​</a:t>
            </a:r>
            <a:endParaRPr sz="2800">
              <a:solidFill>
                <a:schemeClr val="dk1"/>
              </a:solidFill>
              <a:latin typeface="Garamond"/>
              <a:ea typeface="Garamond"/>
              <a:cs typeface="Garamond"/>
              <a:sym typeface="Garamond"/>
            </a:endParaRPr>
          </a:p>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Where do you think stereotypes come from? How can we overcome negative stereotypes?​</a:t>
            </a:r>
            <a:endParaRPr sz="28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Effect transition="in" filter="fade">
                                      <p:cBhvr>
                                        <p:cTn id="12" dur="500"/>
                                        <p:tgtEl>
                                          <p:spTgt spid="1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1">
                                            <p:txEl>
                                              <p:pRg st="2" end="2"/>
                                            </p:txEl>
                                          </p:spTgt>
                                        </p:tgtEl>
                                        <p:attrNameLst>
                                          <p:attrName>style.visibility</p:attrName>
                                        </p:attrNameLst>
                                      </p:cBhvr>
                                      <p:to>
                                        <p:strVal val="visible"/>
                                      </p:to>
                                    </p:set>
                                    <p:animEffect transition="in" filter="fade">
                                      <p:cBhvr>
                                        <p:cTn id="17" dur="500"/>
                                        <p:tgtEl>
                                          <p:spTgt spid="1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98" name="Google Shape;198;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99" name="Google Shape;199;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0" name="Google Shape;200;p11"/>
          <p:cNvSpPr txBox="1"/>
          <p:nvPr/>
        </p:nvSpPr>
        <p:spPr>
          <a:xfrm>
            <a:off x="3113902" y="4887663"/>
            <a:ext cx="564291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201" name="Google Shape;201;p11"/>
          <p:cNvSpPr txBox="1"/>
          <p:nvPr/>
        </p:nvSpPr>
        <p:spPr>
          <a:xfrm>
            <a:off x="0" y="457200"/>
            <a:ext cx="12192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004B85"/>
                </a:solidFill>
                <a:latin typeface="Helvetica Neue"/>
                <a:ea typeface="Helvetica Neue"/>
                <a:cs typeface="Helvetica Neue"/>
                <a:sym typeface="Helvetica Neue"/>
              </a:rPr>
              <a:t>Campus Resources</a:t>
            </a:r>
            <a:endParaRPr sz="4400" b="0" i="0" u="none" strike="noStrike" cap="none">
              <a:solidFill>
                <a:schemeClr val="dk1"/>
              </a:solidFill>
              <a:latin typeface="Calibri"/>
              <a:ea typeface="Calibri"/>
              <a:cs typeface="Calibri"/>
              <a:sym typeface="Calibri"/>
            </a:endParaRPr>
          </a:p>
        </p:txBody>
      </p:sp>
      <p:sp>
        <p:nvSpPr>
          <p:cNvPr id="202" name="Google Shape;202;p11"/>
          <p:cNvSpPr txBox="1"/>
          <p:nvPr/>
        </p:nvSpPr>
        <p:spPr>
          <a:xfrm>
            <a:off x="1523998" y="1371600"/>
            <a:ext cx="9144000" cy="34356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Diversity, Equity &amp; Inclusion (DEI) Council​</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Gender Equity Committee​</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Title IX Office​</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Counseling &amp; Psychological Services (CAPS)​</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Food Pantry &amp; CalFresh Food Support​</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Accessibility &amp; Disability Services Office​</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Women in Maritime Leadership (WML)​</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Be Heard Club, among others​</a:t>
            </a:r>
            <a:endParaRPr sz="24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09" name="Google Shape;20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10" name="Google Shape;210;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1" name="Google Shape;211;p13"/>
          <p:cNvSpPr txBox="1"/>
          <p:nvPr/>
        </p:nvSpPr>
        <p:spPr>
          <a:xfrm>
            <a:off x="3113902" y="4887663"/>
            <a:ext cx="564291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212" name="Google Shape;212;p13"/>
          <p:cNvSpPr txBox="1"/>
          <p:nvPr/>
        </p:nvSpPr>
        <p:spPr>
          <a:xfrm>
            <a:off x="0" y="457200"/>
            <a:ext cx="12192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004B85"/>
                </a:solidFill>
                <a:latin typeface="Helvetica Neue"/>
                <a:ea typeface="Helvetica Neue"/>
                <a:cs typeface="Helvetica Neue"/>
                <a:sym typeface="Helvetica Neue"/>
              </a:rPr>
              <a:t>Questions and Wrap-Up</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19" name="Google Shape;21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20" name="Google Shape;220;p1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00" name="Google Shape;10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1" name="Google Shape;101;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2" name="Google Shape;102;p2"/>
          <p:cNvSpPr txBox="1"/>
          <p:nvPr/>
        </p:nvSpPr>
        <p:spPr>
          <a:xfrm>
            <a:off x="1524000" y="1371600"/>
            <a:ext cx="9144000" cy="2505900"/>
          </a:xfrm>
          <a:prstGeom prst="rect">
            <a:avLst/>
          </a:prstGeom>
          <a:noFill/>
          <a:ln>
            <a:noFill/>
          </a:ln>
        </p:spPr>
        <p:txBody>
          <a:bodyPr spcFirstLastPara="1" wrap="square" lIns="91425" tIns="45700" rIns="91425" bIns="45700" anchor="t" anchorCtr="0">
            <a:spAutoFit/>
          </a:bodyPr>
          <a:lstStyle/>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Ground Rules Reminder (5 min)​</a:t>
            </a:r>
            <a:endParaRPr sz="2800">
              <a:solidFill>
                <a:schemeClr val="dk1"/>
              </a:solidFill>
              <a:latin typeface="Garamond"/>
              <a:ea typeface="Garamond"/>
              <a:cs typeface="Garamond"/>
              <a:sym typeface="Garamond"/>
            </a:endParaRPr>
          </a:p>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Check-In (5 min)​</a:t>
            </a:r>
            <a:endParaRPr sz="2800">
              <a:solidFill>
                <a:schemeClr val="dk1"/>
              </a:solidFill>
              <a:latin typeface="Garamond"/>
              <a:ea typeface="Garamond"/>
              <a:cs typeface="Garamond"/>
              <a:sym typeface="Garamond"/>
            </a:endParaRPr>
          </a:p>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Cultural Humility (10-15 min)​</a:t>
            </a:r>
            <a:endParaRPr sz="2800">
              <a:solidFill>
                <a:schemeClr val="dk1"/>
              </a:solidFill>
              <a:latin typeface="Garamond"/>
              <a:ea typeface="Garamond"/>
              <a:cs typeface="Garamond"/>
              <a:sym typeface="Garamond"/>
            </a:endParaRPr>
          </a:p>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Activity (15 min)​</a:t>
            </a:r>
            <a:endParaRPr sz="2800">
              <a:solidFill>
                <a:schemeClr val="dk1"/>
              </a:solidFill>
              <a:latin typeface="Garamond"/>
              <a:ea typeface="Garamond"/>
              <a:cs typeface="Garamond"/>
              <a:sym typeface="Garamond"/>
            </a:endParaRPr>
          </a:p>
          <a:p>
            <a:pPr marL="457200" lvl="0" indent="-406400" algn="l" rtl="0">
              <a:lnSpc>
                <a:spcPct val="115000"/>
              </a:lnSpc>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Resources &amp; Wrap Up (10 min)</a:t>
            </a:r>
            <a:endParaRPr sz="2800">
              <a:solidFill>
                <a:schemeClr val="dk1"/>
              </a:solidFill>
              <a:latin typeface="Garamond"/>
              <a:ea typeface="Garamond"/>
              <a:cs typeface="Garamond"/>
              <a:sym typeface="Garamond"/>
            </a:endParaRPr>
          </a:p>
        </p:txBody>
      </p:sp>
      <p:sp>
        <p:nvSpPr>
          <p:cNvPr id="103" name="Google Shape;103;p2"/>
          <p:cNvSpPr txBox="1"/>
          <p:nvPr/>
        </p:nvSpPr>
        <p:spPr>
          <a:xfrm>
            <a:off x="2594975" y="457200"/>
            <a:ext cx="668077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004B85"/>
                </a:solidFill>
                <a:latin typeface="Helvetica Neue"/>
                <a:ea typeface="Helvetica Neue"/>
                <a:cs typeface="Helvetica Neue"/>
                <a:sym typeface="Helvetica Neue"/>
              </a:rPr>
              <a:t>Agenda</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5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5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5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5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5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10" name="Google Shape;11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11" name="Google Shape;111;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4"/>
          <p:cNvSpPr txBox="1"/>
          <p:nvPr/>
        </p:nvSpPr>
        <p:spPr>
          <a:xfrm>
            <a:off x="3113902" y="4887663"/>
            <a:ext cx="564291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13" name="Google Shape;113;p4"/>
          <p:cNvSpPr txBox="1"/>
          <p:nvPr/>
        </p:nvSpPr>
        <p:spPr>
          <a:xfrm>
            <a:off x="0" y="457200"/>
            <a:ext cx="12192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004B85"/>
                </a:solidFill>
                <a:latin typeface="Helvetica Neue"/>
                <a:ea typeface="Helvetica Neue"/>
                <a:cs typeface="Helvetica Neue"/>
                <a:sym typeface="Helvetica Neue"/>
              </a:rPr>
              <a:t>Reminder of Ground Rules</a:t>
            </a:r>
            <a:endParaRPr sz="4400" b="0" i="0" u="none" strike="noStrike" cap="none">
              <a:solidFill>
                <a:schemeClr val="dk1"/>
              </a:solidFill>
              <a:latin typeface="Calibri"/>
              <a:ea typeface="Calibri"/>
              <a:cs typeface="Calibri"/>
              <a:sym typeface="Calibri"/>
            </a:endParaRPr>
          </a:p>
        </p:txBody>
      </p:sp>
      <p:sp>
        <p:nvSpPr>
          <p:cNvPr id="114" name="Google Shape;114;p4"/>
          <p:cNvSpPr txBox="1"/>
          <p:nvPr/>
        </p:nvSpPr>
        <p:spPr>
          <a:xfrm>
            <a:off x="1523998" y="1371600"/>
            <a:ext cx="9144000" cy="18162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Garamond"/>
                <a:ea typeface="Garamond"/>
                <a:cs typeface="Garamond"/>
                <a:sym typeface="Garamond"/>
              </a:rPr>
              <a:t>Respect</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Garamond"/>
                <a:ea typeface="Garamond"/>
                <a:cs typeface="Garamond"/>
                <a:sym typeface="Garamond"/>
              </a:rPr>
              <a:t>“I” Statements</a:t>
            </a:r>
            <a:endParaRPr sz="2800">
              <a:solidFill>
                <a:schemeClr val="dk1"/>
              </a:solidFill>
              <a:latin typeface="Garamond"/>
              <a:ea typeface="Garamond"/>
              <a:cs typeface="Garamond"/>
              <a:sym typeface="Garamond"/>
            </a:endParaRPr>
          </a:p>
          <a:p>
            <a:pPr marL="457200" marR="0" lvl="0" indent="-457200" algn="l" rtl="0">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Self-Care</a:t>
            </a:r>
            <a:endParaRPr sz="2800">
              <a:solidFill>
                <a:schemeClr val="dk1"/>
              </a:solidFill>
              <a:latin typeface="Garamond"/>
              <a:ea typeface="Garamond"/>
              <a:cs typeface="Garamond"/>
              <a:sym typeface="Garamond"/>
            </a:endParaRPr>
          </a:p>
          <a:p>
            <a:pPr marL="457200" marR="0" lvl="0" indent="-457200" algn="l" rtl="0">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Assume positive intent, acknowledge the impact</a:t>
            </a:r>
            <a:endParaRPr sz="28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500"/>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500"/>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500"/>
                                        <p:tgtEl>
                                          <p:spTgt spid="1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faa716d191_0_7"/>
          <p:cNvSpPr txBox="1">
            <a:spLocks noGrp="1"/>
          </p:cNvSpPr>
          <p:nvPr>
            <p:ph type="ctrTitle"/>
          </p:nvPr>
        </p:nvSpPr>
        <p:spPr>
          <a:xfrm>
            <a:off x="3237470" y="1122363"/>
            <a:ext cx="59808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21" name="Google Shape;121;gfaa716d191_0_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22" name="Google Shape;122;gfaa716d191_0_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3" name="Google Shape;123;gfaa716d191_0_7"/>
          <p:cNvSpPr txBox="1"/>
          <p:nvPr/>
        </p:nvSpPr>
        <p:spPr>
          <a:xfrm>
            <a:off x="3113902" y="4887663"/>
            <a:ext cx="5643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24" name="Google Shape;124;gfaa716d191_0_7"/>
          <p:cNvSpPr txBox="1"/>
          <p:nvPr/>
        </p:nvSpPr>
        <p:spPr>
          <a:xfrm>
            <a:off x="0" y="457200"/>
            <a:ext cx="12192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004B85"/>
                </a:solidFill>
                <a:latin typeface="Helvetica Neue"/>
                <a:ea typeface="Helvetica Neue"/>
                <a:cs typeface="Helvetica Neue"/>
                <a:sym typeface="Helvetica Neue"/>
              </a:rPr>
              <a:t>Check-In</a:t>
            </a:r>
            <a:endParaRPr sz="4400" b="0" i="0" u="none" strike="noStrike" cap="none">
              <a:solidFill>
                <a:schemeClr val="dk1"/>
              </a:solidFill>
              <a:latin typeface="Calibri"/>
              <a:ea typeface="Calibri"/>
              <a:cs typeface="Calibri"/>
              <a:sym typeface="Calibri"/>
            </a:endParaRPr>
          </a:p>
        </p:txBody>
      </p:sp>
      <p:sp>
        <p:nvSpPr>
          <p:cNvPr id="125" name="Google Shape;125;gfaa716d191_0_7"/>
          <p:cNvSpPr txBox="1"/>
          <p:nvPr/>
        </p:nvSpPr>
        <p:spPr>
          <a:xfrm>
            <a:off x="1523998" y="1371600"/>
            <a:ext cx="9144000" cy="35403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On a scale of 1-5 (5 being the best, 1 being the worst), how would you rate your 1st semester so far?</a:t>
            </a:r>
            <a:endParaRPr sz="2800">
              <a:solidFill>
                <a:schemeClr val="dk1"/>
              </a:solidFill>
              <a:latin typeface="Garamond"/>
              <a:ea typeface="Garamond"/>
              <a:cs typeface="Garamond"/>
              <a:sym typeface="Garamond"/>
            </a:endParaRPr>
          </a:p>
          <a:p>
            <a:pPr marL="457200" marR="0" lvl="0" indent="-457200" algn="l" rtl="0">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What experiences contributed to your score?</a:t>
            </a:r>
            <a:endParaRPr sz="2800">
              <a:solidFill>
                <a:schemeClr val="dk1"/>
              </a:solidFill>
              <a:latin typeface="Garamond"/>
              <a:ea typeface="Garamond"/>
              <a:cs typeface="Garamond"/>
              <a:sym typeface="Garamond"/>
            </a:endParaRPr>
          </a:p>
          <a:p>
            <a:pPr marL="457200" marR="0" lvl="0" indent="-457200" algn="l" rtl="0">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On a scale of 1-5 (5-strongly agree, 4-agree, 3-neutral, 2-disagree, 1-strongly disagree), how would you rate your overall agreement with the statement: “Cal Maritime is a place where I belong.”</a:t>
            </a:r>
            <a:endParaRPr sz="2800">
              <a:solidFill>
                <a:schemeClr val="dk1"/>
              </a:solidFill>
              <a:latin typeface="Garamond"/>
              <a:ea typeface="Garamond"/>
              <a:cs typeface="Garamond"/>
              <a:sym typeface="Garamond"/>
            </a:endParaRPr>
          </a:p>
          <a:p>
            <a:pPr marL="457200" marR="0" lvl="0" indent="-457200" algn="l" rtl="0">
              <a:spcBef>
                <a:spcPts val="0"/>
              </a:spcBef>
              <a:spcAft>
                <a:spcPts val="0"/>
              </a:spcAft>
              <a:buClr>
                <a:schemeClr val="dk1"/>
              </a:buClr>
              <a:buSzPts val="2800"/>
              <a:buFont typeface="Garamond"/>
              <a:buChar char="•"/>
            </a:pPr>
            <a:r>
              <a:rPr lang="en-US" sz="2800">
                <a:solidFill>
                  <a:schemeClr val="dk1"/>
                </a:solidFill>
                <a:latin typeface="Garamond"/>
                <a:ea typeface="Garamond"/>
                <a:cs typeface="Garamond"/>
                <a:sym typeface="Garamond"/>
              </a:rPr>
              <a:t>What experiences contributed to your score?</a:t>
            </a:r>
            <a:endParaRPr sz="28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5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500"/>
                                        <p:tgtEl>
                                          <p:spTgt spid="1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
                                            <p:txEl>
                                              <p:pRg st="3" end="3"/>
                                            </p:txEl>
                                          </p:spTgt>
                                        </p:tgtEl>
                                        <p:attrNameLst>
                                          <p:attrName>style.visibility</p:attrName>
                                        </p:attrNameLst>
                                      </p:cBhvr>
                                      <p:to>
                                        <p:strVal val="visible"/>
                                      </p:to>
                                    </p:set>
                                    <p:animEffect transition="in" filter="fade">
                                      <p:cBhvr>
                                        <p:cTn id="22" dur="500"/>
                                        <p:tgtEl>
                                          <p:spTgt spid="1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32" name="Google Shape;132;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33" name="Google Shape;133;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4" name="Google Shape;134;p5"/>
          <p:cNvSpPr txBox="1"/>
          <p:nvPr/>
        </p:nvSpPr>
        <p:spPr>
          <a:xfrm>
            <a:off x="3113902" y="4887663"/>
            <a:ext cx="564291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35" name="Google Shape;135;p5"/>
          <p:cNvSpPr txBox="1"/>
          <p:nvPr/>
        </p:nvSpPr>
        <p:spPr>
          <a:xfrm>
            <a:off x="0" y="457200"/>
            <a:ext cx="121920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004B85"/>
                </a:solidFill>
                <a:latin typeface="Helvetica Neue"/>
                <a:ea typeface="Helvetica Neue"/>
                <a:cs typeface="Helvetica Neue"/>
                <a:sym typeface="Helvetica Neue"/>
              </a:rPr>
              <a:t>Cultural Humility</a:t>
            </a:r>
            <a:endParaRPr sz="4400" b="0" i="0" u="none" strike="noStrike" cap="none">
              <a:solidFill>
                <a:schemeClr val="dk1"/>
              </a:solidFill>
              <a:latin typeface="Calibri"/>
              <a:ea typeface="Calibri"/>
              <a:cs typeface="Calibri"/>
              <a:sym typeface="Calibri"/>
            </a:endParaRPr>
          </a:p>
        </p:txBody>
      </p:sp>
      <p:sp>
        <p:nvSpPr>
          <p:cNvPr id="136" name="Google Shape;136;p5"/>
          <p:cNvSpPr txBox="1"/>
          <p:nvPr/>
        </p:nvSpPr>
        <p:spPr>
          <a:xfrm>
            <a:off x="1523998" y="1371600"/>
            <a:ext cx="9144000" cy="38604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Coined in the 1990s in the healthcare profession to improve health services for people from different cultural backgrounds and identities​</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"A lifelong process of self-reflection &amp; self-critique whereby the individual not only learns about another's culture but starts with an examination of their own beliefs &amp; cultural identities" (Tervalon &amp; Murray-Garcia, 1998).​</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Not about being "politically correct" or shaming others for not knowing, rather more as a commitment to be open and learn about differences as well as reflect on your personal experiences</a:t>
            </a:r>
            <a:endParaRPr sz="24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5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Effect transition="in" filter="fade">
                                      <p:cBhvr>
                                        <p:cTn id="12" dur="500"/>
                                        <p:tgtEl>
                                          <p:spTgt spid="1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6">
                                            <p:txEl>
                                              <p:pRg st="2" end="2"/>
                                            </p:txEl>
                                          </p:spTgt>
                                        </p:tgtEl>
                                        <p:attrNameLst>
                                          <p:attrName>style.visibility</p:attrName>
                                        </p:attrNameLst>
                                      </p:cBhvr>
                                      <p:to>
                                        <p:strVal val="visible"/>
                                      </p:to>
                                    </p:set>
                                    <p:animEffect transition="in" filter="fade">
                                      <p:cBhvr>
                                        <p:cTn id="17" dur="5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faa716d191_0_20"/>
          <p:cNvSpPr txBox="1">
            <a:spLocks noGrp="1"/>
          </p:cNvSpPr>
          <p:nvPr>
            <p:ph type="ctrTitle"/>
          </p:nvPr>
        </p:nvSpPr>
        <p:spPr>
          <a:xfrm>
            <a:off x="3237470" y="1122363"/>
            <a:ext cx="59808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43" name="Google Shape;143;gfaa716d191_0_2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44" name="Google Shape;144;gfaa716d191_0_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5" name="Google Shape;145;gfaa716d191_0_20"/>
          <p:cNvSpPr txBox="1"/>
          <p:nvPr/>
        </p:nvSpPr>
        <p:spPr>
          <a:xfrm>
            <a:off x="3113902" y="4887663"/>
            <a:ext cx="5643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46" name="Google Shape;146;gfaa716d191_0_20"/>
          <p:cNvSpPr txBox="1"/>
          <p:nvPr/>
        </p:nvSpPr>
        <p:spPr>
          <a:xfrm>
            <a:off x="0" y="457200"/>
            <a:ext cx="12192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004B85"/>
                </a:solidFill>
                <a:latin typeface="Helvetica Neue"/>
                <a:ea typeface="Helvetica Neue"/>
                <a:cs typeface="Helvetica Neue"/>
                <a:sym typeface="Helvetica Neue"/>
              </a:rPr>
              <a:t>Cultural Humility</a:t>
            </a:r>
            <a:endParaRPr sz="4400" b="0" i="0" u="none" strike="noStrike" cap="none">
              <a:solidFill>
                <a:schemeClr val="dk1"/>
              </a:solidFill>
              <a:latin typeface="Calibri"/>
              <a:ea typeface="Calibri"/>
              <a:cs typeface="Calibri"/>
              <a:sym typeface="Calibri"/>
            </a:endParaRPr>
          </a:p>
        </p:txBody>
      </p:sp>
      <p:sp>
        <p:nvSpPr>
          <p:cNvPr id="147" name="Google Shape;147;gfaa716d191_0_20"/>
          <p:cNvSpPr txBox="1"/>
          <p:nvPr/>
        </p:nvSpPr>
        <p:spPr>
          <a:xfrm>
            <a:off x="1523998" y="1371600"/>
            <a:ext cx="9144000" cy="1736100"/>
          </a:xfrm>
          <a:prstGeom prst="rect">
            <a:avLst/>
          </a:prstGeom>
          <a:noFill/>
          <a:ln>
            <a:noFill/>
          </a:ln>
        </p:spPr>
        <p:txBody>
          <a:bodyPr spcFirstLastPara="1" wrap="square" lIns="91425" tIns="45700" rIns="91425" bIns="45700" anchor="t" anchorCtr="0">
            <a:spAutoFit/>
          </a:bodyPr>
          <a:lstStyle/>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Goals: encourage personal reflection &amp; awareness ​</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Values: introspection &amp; co-learning​</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Shortcomings: no end result (remember --&gt; lifelong learning)​</a:t>
            </a:r>
            <a:endParaRPr sz="2400">
              <a:solidFill>
                <a:schemeClr val="dk1"/>
              </a:solidFill>
              <a:latin typeface="Garamond"/>
              <a:ea typeface="Garamond"/>
              <a:cs typeface="Garamond"/>
              <a:sym typeface="Garamond"/>
            </a:endParaRPr>
          </a:p>
          <a:p>
            <a:pPr marL="457200" lvl="0" indent="-381000" algn="l" rtl="0">
              <a:lnSpc>
                <a:spcPct val="115000"/>
              </a:lnSpc>
              <a:spcBef>
                <a:spcPts val="0"/>
              </a:spcBef>
              <a:spcAft>
                <a:spcPts val="0"/>
              </a:spcAft>
              <a:buClr>
                <a:schemeClr val="dk1"/>
              </a:buClr>
              <a:buSzPts val="2400"/>
              <a:buFont typeface="Garamond"/>
              <a:buChar char="•"/>
            </a:pPr>
            <a:r>
              <a:rPr lang="en-US" sz="2400">
                <a:solidFill>
                  <a:schemeClr val="dk1"/>
                </a:solidFill>
                <a:latin typeface="Garamond"/>
                <a:ea typeface="Garamond"/>
                <a:cs typeface="Garamond"/>
                <a:sym typeface="Garamond"/>
              </a:rPr>
              <a:t>Strengths: appreciation for the journey of growth and understanding ​</a:t>
            </a:r>
            <a:endParaRPr sz="24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5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5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5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500"/>
                                        <p:tgtEl>
                                          <p:spTgt spid="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ctrTitle"/>
          </p:nvPr>
        </p:nvSpPr>
        <p:spPr>
          <a:xfrm>
            <a:off x="3237470" y="1122363"/>
            <a:ext cx="5980671"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54" name="Google Shape;154;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55" name="Google Shape;155;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6" name="Google Shape;156;p9"/>
          <p:cNvSpPr txBox="1"/>
          <p:nvPr/>
        </p:nvSpPr>
        <p:spPr>
          <a:xfrm>
            <a:off x="3113902" y="4887663"/>
            <a:ext cx="564291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57" name="Google Shape;157;p9"/>
          <p:cNvSpPr txBox="1"/>
          <p:nvPr/>
        </p:nvSpPr>
        <p:spPr>
          <a:xfrm>
            <a:off x="2211599" y="500250"/>
            <a:ext cx="7768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004B85"/>
                </a:solidFill>
                <a:latin typeface="Helvetica Neue"/>
                <a:ea typeface="Helvetica Neue"/>
                <a:cs typeface="Helvetica Neue"/>
                <a:sym typeface="Helvetica Neue"/>
              </a:rPr>
              <a:t>Activity</a:t>
            </a:r>
            <a:r>
              <a:rPr lang="en-US" sz="4400">
                <a:solidFill>
                  <a:srgbClr val="004B85"/>
                </a:solidFill>
                <a:latin typeface="Helvetica Neue"/>
                <a:ea typeface="Helvetica Neue"/>
                <a:cs typeface="Helvetica Neue"/>
                <a:sym typeface="Helvetica Neue"/>
              </a:rPr>
              <a:t> - Circles of Myself</a:t>
            </a:r>
            <a:endParaRPr sz="4400" b="0" i="0" u="none" strike="noStrike" cap="none">
              <a:solidFill>
                <a:schemeClr val="dk1"/>
              </a:solidFill>
              <a:latin typeface="Calibri"/>
              <a:ea typeface="Calibri"/>
              <a:cs typeface="Calibri"/>
              <a:sym typeface="Calibri"/>
            </a:endParaRPr>
          </a:p>
        </p:txBody>
      </p:sp>
      <p:sp>
        <p:nvSpPr>
          <p:cNvPr id="158" name="Google Shape;158;p9"/>
          <p:cNvSpPr txBox="1"/>
          <p:nvPr/>
        </p:nvSpPr>
        <p:spPr>
          <a:xfrm>
            <a:off x="1523998" y="1371600"/>
            <a:ext cx="9144000" cy="1815841"/>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Calibri"/>
              <a:buAutoNum type="arabicPeriod"/>
            </a:pPr>
            <a:r>
              <a:rPr lang="en-US" sz="2800" dirty="0">
                <a:solidFill>
                  <a:schemeClr val="dk1"/>
                </a:solidFill>
                <a:latin typeface="Garamond"/>
                <a:ea typeface="Garamond"/>
                <a:cs typeface="Garamond"/>
                <a:sym typeface="Garamond"/>
              </a:rPr>
              <a:t>On the handout, write your name in the center circle.</a:t>
            </a:r>
            <a:endParaRPr sz="2800">
              <a:solidFill>
                <a:schemeClr val="dk1"/>
              </a:solidFill>
              <a:latin typeface="Garamond"/>
              <a:ea typeface="Garamond"/>
              <a:cs typeface="Garamond"/>
              <a:sym typeface="Garamond"/>
            </a:endParaRPr>
          </a:p>
          <a:p>
            <a:pPr marL="514350" marR="0" lvl="0" indent="-514350" algn="l" rtl="0">
              <a:spcBef>
                <a:spcPts val="0"/>
              </a:spcBef>
              <a:spcAft>
                <a:spcPts val="0"/>
              </a:spcAft>
              <a:buClr>
                <a:schemeClr val="dk1"/>
              </a:buClr>
              <a:buSzPts val="2800"/>
              <a:buFont typeface="Garamond"/>
              <a:buAutoNum type="arabicPeriod"/>
            </a:pPr>
            <a:r>
              <a:rPr lang="en-US" sz="2800" dirty="0">
                <a:solidFill>
                  <a:schemeClr val="dk1"/>
                </a:solidFill>
                <a:latin typeface="Garamond"/>
                <a:ea typeface="Garamond"/>
                <a:cs typeface="Garamond"/>
                <a:sym typeface="Garamond"/>
              </a:rPr>
              <a:t>(1-2 min) On the outer circles, write an important aspect of your identity in each circle. Examples can include Asian American, male, athlete, educator, brother, Christian, etc.</a:t>
            </a:r>
            <a:endParaRPr sz="2800" dirty="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faa716d191_0_32"/>
          <p:cNvSpPr txBox="1">
            <a:spLocks noGrp="1"/>
          </p:cNvSpPr>
          <p:nvPr>
            <p:ph type="ctrTitle"/>
          </p:nvPr>
        </p:nvSpPr>
        <p:spPr>
          <a:xfrm>
            <a:off x="3237470" y="1122363"/>
            <a:ext cx="59808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65" name="Google Shape;165;gfaa716d191_0_3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66" name="Google Shape;166;gfaa716d191_0_3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7" name="Google Shape;167;gfaa716d191_0_32"/>
          <p:cNvSpPr txBox="1"/>
          <p:nvPr/>
        </p:nvSpPr>
        <p:spPr>
          <a:xfrm>
            <a:off x="3113902" y="4887663"/>
            <a:ext cx="5643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68" name="Google Shape;168;gfaa716d191_0_32"/>
          <p:cNvSpPr txBox="1"/>
          <p:nvPr/>
        </p:nvSpPr>
        <p:spPr>
          <a:xfrm>
            <a:off x="2211599" y="500250"/>
            <a:ext cx="7768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004B85"/>
                </a:solidFill>
                <a:latin typeface="Helvetica Neue"/>
                <a:ea typeface="Helvetica Neue"/>
                <a:cs typeface="Helvetica Neue"/>
                <a:sym typeface="Helvetica Neue"/>
              </a:rPr>
              <a:t>Activity</a:t>
            </a:r>
            <a:r>
              <a:rPr lang="en-US" sz="4400">
                <a:solidFill>
                  <a:srgbClr val="004B85"/>
                </a:solidFill>
                <a:latin typeface="Helvetica Neue"/>
                <a:ea typeface="Helvetica Neue"/>
                <a:cs typeface="Helvetica Neue"/>
                <a:sym typeface="Helvetica Neue"/>
              </a:rPr>
              <a:t> - Circles of Myself</a:t>
            </a:r>
            <a:endParaRPr sz="4400" b="0" i="0" u="none" strike="noStrike" cap="none">
              <a:solidFill>
                <a:schemeClr val="dk1"/>
              </a:solidFill>
              <a:latin typeface="Calibri"/>
              <a:ea typeface="Calibri"/>
              <a:cs typeface="Calibri"/>
              <a:sym typeface="Calibri"/>
            </a:endParaRPr>
          </a:p>
        </p:txBody>
      </p:sp>
      <p:pic>
        <p:nvPicPr>
          <p:cNvPr id="169" name="Google Shape;169;gfaa716d191_0_32"/>
          <p:cNvPicPr preferRelativeResize="0"/>
          <p:nvPr/>
        </p:nvPicPr>
        <p:blipFill>
          <a:blip r:embed="rId4">
            <a:alphaModFix/>
          </a:blip>
          <a:stretch>
            <a:fillRect/>
          </a:stretch>
        </p:blipFill>
        <p:spPr>
          <a:xfrm>
            <a:off x="3502963" y="1536473"/>
            <a:ext cx="5186076" cy="3785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aa716d191_0_45"/>
          <p:cNvSpPr txBox="1">
            <a:spLocks noGrp="1"/>
          </p:cNvSpPr>
          <p:nvPr>
            <p:ph type="ctrTitle"/>
          </p:nvPr>
        </p:nvSpPr>
        <p:spPr>
          <a:xfrm>
            <a:off x="3237470" y="1122363"/>
            <a:ext cx="59808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76" name="Google Shape;176;gfaa716d191_0_4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77" name="Google Shape;177;gfaa716d191_0_4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8" name="Google Shape;178;gfaa716d191_0_45"/>
          <p:cNvSpPr txBox="1"/>
          <p:nvPr/>
        </p:nvSpPr>
        <p:spPr>
          <a:xfrm>
            <a:off x="3113902" y="4887663"/>
            <a:ext cx="5643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Other Information as Necessary</a:t>
            </a:r>
            <a:endParaRPr/>
          </a:p>
          <a:p>
            <a:pPr marL="0" marR="0" lvl="0" indent="0" algn="ctr" rtl="0">
              <a:spcBef>
                <a:spcPts val="0"/>
              </a:spcBef>
              <a:spcAft>
                <a:spcPts val="0"/>
              </a:spcAft>
              <a:buNone/>
            </a:pPr>
            <a:r>
              <a:rPr lang="en-US" sz="2000" b="0" i="0" u="none" strike="noStrike" cap="none">
                <a:solidFill>
                  <a:schemeClr val="lt1"/>
                </a:solidFill>
                <a:latin typeface="Helvetica Neue"/>
                <a:ea typeface="Helvetica Neue"/>
                <a:cs typeface="Helvetica Neue"/>
                <a:sym typeface="Helvetica Neue"/>
              </a:rPr>
              <a:t>11/15/2017</a:t>
            </a:r>
            <a:endParaRPr/>
          </a:p>
        </p:txBody>
      </p:sp>
      <p:sp>
        <p:nvSpPr>
          <p:cNvPr id="179" name="Google Shape;179;gfaa716d191_0_45"/>
          <p:cNvSpPr txBox="1"/>
          <p:nvPr/>
        </p:nvSpPr>
        <p:spPr>
          <a:xfrm>
            <a:off x="2211599" y="500250"/>
            <a:ext cx="7768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004B85"/>
                </a:solidFill>
                <a:latin typeface="Helvetica Neue"/>
                <a:ea typeface="Helvetica Neue"/>
                <a:cs typeface="Helvetica Neue"/>
                <a:sym typeface="Helvetica Neue"/>
              </a:rPr>
              <a:t>Activity</a:t>
            </a:r>
            <a:r>
              <a:rPr lang="en-US" sz="4400">
                <a:solidFill>
                  <a:srgbClr val="004B85"/>
                </a:solidFill>
                <a:latin typeface="Helvetica Neue"/>
                <a:ea typeface="Helvetica Neue"/>
                <a:cs typeface="Helvetica Neue"/>
                <a:sym typeface="Helvetica Neue"/>
              </a:rPr>
              <a:t> - Circles of Myself</a:t>
            </a:r>
            <a:endParaRPr sz="4400" b="0" i="0" u="none" strike="noStrike" cap="none">
              <a:solidFill>
                <a:schemeClr val="dk1"/>
              </a:solidFill>
              <a:latin typeface="Calibri"/>
              <a:ea typeface="Calibri"/>
              <a:cs typeface="Calibri"/>
              <a:sym typeface="Calibri"/>
            </a:endParaRPr>
          </a:p>
        </p:txBody>
      </p:sp>
      <p:sp>
        <p:nvSpPr>
          <p:cNvPr id="180" name="Google Shape;180;gfaa716d191_0_45"/>
          <p:cNvSpPr txBox="1"/>
          <p:nvPr/>
        </p:nvSpPr>
        <p:spPr>
          <a:xfrm>
            <a:off x="1523998" y="1371600"/>
            <a:ext cx="9144000" cy="3232500"/>
          </a:xfrm>
          <a:prstGeom prst="rect">
            <a:avLst/>
          </a:prstGeom>
          <a:noFill/>
          <a:ln>
            <a:noFill/>
          </a:ln>
        </p:spPr>
        <p:txBody>
          <a:bodyPr spcFirstLastPara="1" wrap="square" lIns="91425" tIns="45700" rIns="91425" bIns="45700" anchor="t" anchorCtr="0">
            <a:spAutoFit/>
          </a:bodyPr>
          <a:lstStyle/>
          <a:p>
            <a:pPr marL="571500" lvl="0" indent="-355600" algn="l" rtl="0">
              <a:lnSpc>
                <a:spcPct val="115000"/>
              </a:lnSpc>
              <a:spcBef>
                <a:spcPts val="0"/>
              </a:spcBef>
              <a:spcAft>
                <a:spcPts val="0"/>
              </a:spcAft>
              <a:buClr>
                <a:schemeClr val="dk1"/>
              </a:buClr>
              <a:buSzPts val="2000"/>
              <a:buFont typeface="Garamond"/>
              <a:buChar char="●"/>
            </a:pPr>
            <a:r>
              <a:rPr lang="en-US" sz="2000">
                <a:solidFill>
                  <a:schemeClr val="dk1"/>
                </a:solidFill>
                <a:latin typeface="Garamond"/>
                <a:ea typeface="Garamond"/>
                <a:cs typeface="Garamond"/>
                <a:sym typeface="Garamond"/>
              </a:rPr>
              <a:t>(5 min) Find a partner and share a story about a time that you were especially proud to identify with one of the descriptors used above. Take turns after 2 min each.​</a:t>
            </a:r>
            <a:endParaRPr sz="2000">
              <a:solidFill>
                <a:schemeClr val="dk1"/>
              </a:solidFill>
              <a:latin typeface="Garamond"/>
              <a:ea typeface="Garamond"/>
              <a:cs typeface="Garamond"/>
              <a:sym typeface="Garamond"/>
            </a:endParaRPr>
          </a:p>
          <a:p>
            <a:pPr marL="571500" lvl="0" indent="-355600" algn="l" rtl="0">
              <a:lnSpc>
                <a:spcPct val="115000"/>
              </a:lnSpc>
              <a:spcBef>
                <a:spcPts val="0"/>
              </a:spcBef>
              <a:spcAft>
                <a:spcPts val="0"/>
              </a:spcAft>
              <a:buClr>
                <a:schemeClr val="dk1"/>
              </a:buClr>
              <a:buSzPts val="2000"/>
              <a:buFont typeface="Garamond"/>
              <a:buChar char="●"/>
            </a:pPr>
            <a:r>
              <a:rPr lang="en-US" sz="2000">
                <a:solidFill>
                  <a:schemeClr val="dk1"/>
                </a:solidFill>
                <a:latin typeface="Garamond"/>
                <a:ea typeface="Garamond"/>
                <a:cs typeface="Garamond"/>
                <a:sym typeface="Garamond"/>
              </a:rPr>
              <a:t>(5 min) Find a new partner and share a story about a time it was painful to be identified with one of the descriptors above.​</a:t>
            </a:r>
            <a:endParaRPr sz="2000">
              <a:solidFill>
                <a:schemeClr val="dk1"/>
              </a:solidFill>
              <a:latin typeface="Garamond"/>
              <a:ea typeface="Garamond"/>
              <a:cs typeface="Garamond"/>
              <a:sym typeface="Garamond"/>
            </a:endParaRPr>
          </a:p>
          <a:p>
            <a:pPr marL="571500" lvl="0" indent="-355600" algn="l" rtl="0">
              <a:lnSpc>
                <a:spcPct val="115000"/>
              </a:lnSpc>
              <a:spcBef>
                <a:spcPts val="0"/>
              </a:spcBef>
              <a:spcAft>
                <a:spcPts val="0"/>
              </a:spcAft>
              <a:buClr>
                <a:schemeClr val="dk1"/>
              </a:buClr>
              <a:buSzPts val="2000"/>
              <a:buFont typeface="Garamond"/>
              <a:buChar char="●"/>
            </a:pPr>
            <a:r>
              <a:rPr lang="en-US" sz="2000">
                <a:solidFill>
                  <a:schemeClr val="dk1"/>
                </a:solidFill>
                <a:latin typeface="Garamond"/>
                <a:ea typeface="Garamond"/>
                <a:cs typeface="Garamond"/>
                <a:sym typeface="Garamond"/>
              </a:rPr>
              <a:t>(2-3 min) Name a stereotype associated with one of the groups which you identify with that is NOT consistent with who you are &amp; complete the following sentence:​</a:t>
            </a:r>
            <a:endParaRPr sz="2000">
              <a:solidFill>
                <a:schemeClr val="dk1"/>
              </a:solidFill>
              <a:latin typeface="Garamond"/>
              <a:ea typeface="Garamond"/>
              <a:cs typeface="Garamond"/>
              <a:sym typeface="Garamond"/>
            </a:endParaRPr>
          </a:p>
          <a:p>
            <a:pPr marL="914400" lvl="0" indent="0" algn="l" rtl="0">
              <a:lnSpc>
                <a:spcPct val="115000"/>
              </a:lnSpc>
              <a:spcBef>
                <a:spcPts val="0"/>
              </a:spcBef>
              <a:spcAft>
                <a:spcPts val="0"/>
              </a:spcAft>
              <a:buNone/>
            </a:pPr>
            <a:r>
              <a:rPr lang="en-US" sz="2000">
                <a:solidFill>
                  <a:schemeClr val="dk1"/>
                </a:solidFill>
                <a:latin typeface="Garamond"/>
                <a:ea typeface="Garamond"/>
                <a:cs typeface="Garamond"/>
                <a:sym typeface="Garamond"/>
              </a:rPr>
              <a:t>"I am a/an </a:t>
            </a:r>
            <a:r>
              <a:rPr lang="en-US" sz="2000" u="sng">
                <a:solidFill>
                  <a:schemeClr val="dk1"/>
                </a:solidFill>
                <a:latin typeface="Garamond"/>
                <a:ea typeface="Garamond"/>
                <a:cs typeface="Garamond"/>
                <a:sym typeface="Garamond"/>
              </a:rPr>
              <a:t>                                   </a:t>
            </a:r>
            <a:r>
              <a:rPr lang="en-US" sz="2000">
                <a:solidFill>
                  <a:schemeClr val="dk1"/>
                </a:solidFill>
                <a:latin typeface="Garamond"/>
                <a:ea typeface="Garamond"/>
                <a:cs typeface="Garamond"/>
                <a:sym typeface="Garamond"/>
              </a:rPr>
              <a:t>, but I am NOT a/an </a:t>
            </a:r>
            <a:r>
              <a:rPr lang="en-US" sz="2000" u="sng">
                <a:solidFill>
                  <a:schemeClr val="dk1"/>
                </a:solidFill>
                <a:latin typeface="Garamond"/>
                <a:ea typeface="Garamond"/>
                <a:cs typeface="Garamond"/>
                <a:sym typeface="Garamond"/>
              </a:rPr>
              <a:t>                             </a:t>
            </a:r>
            <a:r>
              <a:rPr lang="en-US" sz="2000">
                <a:solidFill>
                  <a:schemeClr val="dk1"/>
                </a:solidFill>
                <a:latin typeface="Garamond"/>
                <a:ea typeface="Garamond"/>
                <a:cs typeface="Garamond"/>
                <a:sym typeface="Garamond"/>
              </a:rPr>
              <a:t>”.</a:t>
            </a:r>
            <a:endParaRPr sz="2000">
              <a:solidFill>
                <a:schemeClr val="dk1"/>
              </a:solidFill>
              <a:latin typeface="Garamond"/>
              <a:ea typeface="Garamond"/>
              <a:cs typeface="Garamond"/>
              <a:sym typeface="Garamond"/>
            </a:endParaRPr>
          </a:p>
          <a:p>
            <a:pPr marL="622300" lvl="0" indent="-355600" algn="l" rtl="0">
              <a:lnSpc>
                <a:spcPct val="115000"/>
              </a:lnSpc>
              <a:spcBef>
                <a:spcPts val="0"/>
              </a:spcBef>
              <a:spcAft>
                <a:spcPts val="0"/>
              </a:spcAft>
              <a:buClr>
                <a:schemeClr val="dk1"/>
              </a:buClr>
              <a:buSzPts val="2000"/>
              <a:buFont typeface="Garamond"/>
              <a:buChar char="●"/>
            </a:pPr>
            <a:r>
              <a:rPr lang="en-US" sz="2000">
                <a:solidFill>
                  <a:schemeClr val="dk1"/>
                </a:solidFill>
                <a:latin typeface="Garamond"/>
                <a:ea typeface="Garamond"/>
                <a:cs typeface="Garamond"/>
                <a:sym typeface="Garamond"/>
              </a:rPr>
              <a:t>(2-3 min) Go around the room and have everyone take turns sharing their statement. This is a silent activity.</a:t>
            </a:r>
            <a:endParaRPr sz="2000">
              <a:solidFill>
                <a:schemeClr val="dk1"/>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Trujillo, Aubrey</dc:creator>
  <cp:revision>13</cp:revision>
  <dcterms:created xsi:type="dcterms:W3CDTF">2017-11-15T16:27:17Z</dcterms:created>
  <dcterms:modified xsi:type="dcterms:W3CDTF">2021-10-22T22:07:32Z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0x0101003B9C6FF8F47F684C81DD1ADE0E93206A</vt:lpwstr>
  </property>
</Properties>
</file>