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  <p:sldMasterId id="2147483662" r:id="rId5"/>
    <p:sldMasterId id="2147483674" r:id="rId6"/>
    <p:sldMasterId id="2147483810" r:id="rId7"/>
  </p:sldMasterIdLst>
  <p:notesMasterIdLst>
    <p:notesMasterId r:id="rId24"/>
  </p:notesMasterIdLst>
  <p:handoutMasterIdLst>
    <p:handoutMasterId r:id="rId25"/>
  </p:handoutMasterIdLst>
  <p:sldIdLst>
    <p:sldId id="382" r:id="rId8"/>
    <p:sldId id="256" r:id="rId9"/>
    <p:sldId id="263" r:id="rId10"/>
    <p:sldId id="264" r:id="rId11"/>
    <p:sldId id="257" r:id="rId12"/>
    <p:sldId id="258" r:id="rId13"/>
    <p:sldId id="259" r:id="rId14"/>
    <p:sldId id="260" r:id="rId15"/>
    <p:sldId id="262" r:id="rId16"/>
    <p:sldId id="261" r:id="rId17"/>
    <p:sldId id="266" r:id="rId18"/>
    <p:sldId id="265" r:id="rId19"/>
    <p:sldId id="267" r:id="rId20"/>
    <p:sldId id="380" r:id="rId21"/>
    <p:sldId id="381" r:id="rId22"/>
    <p:sldId id="379" r:id="rId23"/>
  </p:sldIdLst>
  <p:sldSz cx="12188825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16BD1B-DFD8-67A1-C4AA-509645D826DA}" v="22" dt="2024-04-23T15:20:25.352"/>
    <p1510:client id="{DB01B8EB-AE92-FC22-0481-2906CBDEF788}" v="1416" dt="2024-04-23T01:36:43.338"/>
    <p1510:client id="{E711D475-A2FF-063C-E363-5D2B007912A1}" v="2" dt="2024-04-23T00:29:24.6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39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4/23/2024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4/23/2024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Spot: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Identifying an individual for potential recruitment- not necessarily with a high level of access but the potential for future access. Can take place anywhere especially non-threatening environments and can be done by a non-official foreign intel officer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DE674-6A11-48EF-A99A-9B3123A991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6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Assess: </a:t>
            </a:r>
            <a:r>
              <a:rPr lang="en-US"/>
              <a:t>Who are you? What do you want? What are you motived by?  What exploitable weaknesses do you have? Looking for gaps/vulnerabilities in your life. Examples include: drugs/alcohol, gambling, sexual relationships, financial issues,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DE674-6A11-48EF-A99A-9B3123A991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2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Cultivate a relationship with you, the nature of the relationship changes, method of communication, setting up times to meet similar to dating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DE674-6A11-48EF-A99A-9B3123A991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89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Recruit: </a:t>
            </a:r>
            <a:r>
              <a:rPr lang="en-US"/>
              <a:t>Actual pitch, sometimes overt and other times only from the context. May appeal to ideology, blackmail or financial gain, entering into a clandestine relationship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DE674-6A11-48EF-A99A-9B3123A991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69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Handle: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Tasking and/or providing information (might seem benign at first, a way of testing)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DE674-6A11-48EF-A99A-9B3123A991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4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Terminate: </a:t>
            </a:r>
            <a:r>
              <a:rPr lang="en-US"/>
              <a:t>Relationship or access changes, potential openings for re-contact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DE674-6A11-48EF-A99A-9B3123A991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77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Cadets will be assigned to divisions as per the needs of the Academic rotation. We will even out the numbers in the </a:t>
            </a:r>
            <a:r>
              <a:rPr lang="en-US" err="1"/>
              <a:t>Divsions</a:t>
            </a:r>
            <a:r>
              <a:rPr lang="en-US"/>
              <a:t> for Cruise. Everyone please scan this QR code to ensure you accounted for today. </a:t>
            </a:r>
          </a:p>
          <a:p>
            <a:endParaRPr lang="en-US"/>
          </a:p>
          <a:p>
            <a:r>
              <a:rPr lang="en-US"/>
              <a:t>TSGB Ship Staff update: TSGB Cadet Chief Mate Ryan Madden. Deck interviews coming shortly.</a:t>
            </a:r>
          </a:p>
          <a:p>
            <a:r>
              <a:rPr lang="en-US"/>
              <a:t>TSGB Cadet Chief Engineer interviews occurring now. </a:t>
            </a:r>
          </a:p>
          <a:p>
            <a:r>
              <a:rPr lang="en-US"/>
              <a:t>Berthing assignments will be made by the TSGB Ship and Cadet staff</a:t>
            </a:r>
          </a:p>
          <a:p>
            <a:endParaRPr lang="en-US"/>
          </a:p>
          <a:p>
            <a:r>
              <a:rPr lang="en-US"/>
              <a:t>Clean Sweep and sanitary inspections will be held daily.1600-1630 Clean Sweep daily.  TSGB Cadet Ship staff will be running berthing inspections during this time. Female and </a:t>
            </a:r>
            <a:r>
              <a:rPr lang="en-US" err="1"/>
              <a:t>Accomodation</a:t>
            </a:r>
            <a:r>
              <a:rPr lang="en-US"/>
              <a:t> berthing spaces will be inspected by a specialized team. Captain’s berthing walk throughs are weekly.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56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Cadets will be assigned to divisions as per the needs of the Academic rotation. We will even out the numbers in the </a:t>
            </a:r>
            <a:r>
              <a:rPr lang="en-US" err="1"/>
              <a:t>Divsions</a:t>
            </a:r>
            <a:r>
              <a:rPr lang="en-US"/>
              <a:t> for Cruise. Everyone please scan this QR code to ensure you accounted for today. </a:t>
            </a:r>
          </a:p>
          <a:p>
            <a:endParaRPr lang="en-US"/>
          </a:p>
          <a:p>
            <a:r>
              <a:rPr lang="en-US"/>
              <a:t>TSGB Ship Staff update: TSGB Cadet Chief Mate Ryan Madden. Deck interviews coming shortly.</a:t>
            </a:r>
          </a:p>
          <a:p>
            <a:r>
              <a:rPr lang="en-US"/>
              <a:t>TSGB Cadet Chief Engineer interviews occurring now. </a:t>
            </a:r>
          </a:p>
          <a:p>
            <a:r>
              <a:rPr lang="en-US"/>
              <a:t>Berthing assignments will be made by the TSGB Ship and Cadet staff</a:t>
            </a:r>
          </a:p>
          <a:p>
            <a:endParaRPr lang="en-US"/>
          </a:p>
          <a:p>
            <a:r>
              <a:rPr lang="en-US"/>
              <a:t>Clean Sweep and sanitary inspections will be held daily.1600-1630 Clean Sweep daily.  TSGB Cadet Ship staff will be running berthing inspections during this time. Female and </a:t>
            </a:r>
            <a:r>
              <a:rPr lang="en-US" err="1"/>
              <a:t>Accomodation</a:t>
            </a:r>
            <a:r>
              <a:rPr lang="en-US"/>
              <a:t> berthing spaces will be inspected by a specialized team. Captain’s berthing walk throughs are weekly.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09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Cadets will be assigned to divisions as per the needs of the Academic rotation. We will even out the numbers in the </a:t>
            </a:r>
            <a:r>
              <a:rPr lang="en-US" err="1"/>
              <a:t>Divsions</a:t>
            </a:r>
            <a:r>
              <a:rPr lang="en-US"/>
              <a:t> for Cruise. Everyone please scan this QR code to ensure you accounted for today. </a:t>
            </a:r>
          </a:p>
          <a:p>
            <a:endParaRPr lang="en-US"/>
          </a:p>
          <a:p>
            <a:r>
              <a:rPr lang="en-US"/>
              <a:t>TSGB Ship Staff update: TSGB Cadet Chief Mate Ryan Madden. Deck interviews coming shortly.</a:t>
            </a:r>
          </a:p>
          <a:p>
            <a:r>
              <a:rPr lang="en-US"/>
              <a:t>TSGB Cadet Chief Engineer interviews occurring now. </a:t>
            </a:r>
          </a:p>
          <a:p>
            <a:r>
              <a:rPr lang="en-US"/>
              <a:t>Berthing assignments will be made by the TSGB Ship and Cadet staff</a:t>
            </a:r>
          </a:p>
          <a:p>
            <a:endParaRPr lang="en-US"/>
          </a:p>
          <a:p>
            <a:r>
              <a:rPr lang="en-US"/>
              <a:t>Clean Sweep and sanitary inspections will be held daily.1600-1630 Clean Sweep daily.  TSGB Cadet Ship staff will be running berthing inspections during this time. Female and </a:t>
            </a:r>
            <a:r>
              <a:rPr lang="en-US" err="1"/>
              <a:t>Accomodation</a:t>
            </a:r>
            <a:r>
              <a:rPr lang="en-US"/>
              <a:t> berthing spaces will be inspected by a specialized team. Captain’s berthing walk throughs are weekly.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8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F68A-E65A-4605-844A-9272BF37E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402BAF-412E-4625-87E8-F70CBC1ED9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6D48C-4C58-445D-9D43-A09BE811D5D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B85D658-8C58-46F3-AA54-0ED74F8B4CDC}" type="datetime1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B7B1F-3237-4BCA-B79E-6E90C1C6B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D6926-3049-46B7-ABE3-EF0651B37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1A58B2-BECF-454B-99DD-98B64C6E52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81A51-3796-47F6-B9DF-D2B2C4625EE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B85D658-8C58-46F3-AA54-0ED74F8B4CDC}" type="datetime1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ACA37-7CA1-4E0F-8238-C29F06F2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4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3B6B-E340-4FC0-A085-B71A4639D1AA}" type="datetime1">
              <a:rPr lang="en-US" smtClean="0"/>
              <a:t>4/23/2024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42DF-42F7-4DF8-92F8-78154BDE12B4}" type="datetime1">
              <a:rPr lang="en-US" smtClean="0"/>
              <a:t>4/23/2024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4E79-8DCB-4C5C-875E-AA0FDBF7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76F8D6-61E7-4964-BFEE-88FF5E1538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3A5DD-70C0-406E-89B4-8007D7D557F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B85D658-8C58-46F3-AA54-0ED74F8B4CDC}" type="datetime1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683EE-9A76-43D6-A141-245295DB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D5E44-5DD8-4027-9160-2E1D65C1C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92FE8-2F30-4322-BD35-465F557E2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A69A9-8D64-47D5-8552-E3DE1696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7C1B-D05A-4D24-ABFA-F7DF0C9075A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F558B-0DBA-4E71-A33D-4F8D4A148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27322-92B2-4C1B-961C-AD98BF133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F5B4-AA09-4AF0-AF4A-FE2EEF88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24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B13A1-F41C-43A2-AB09-20D4F3843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7B94C-0666-4C71-9325-C529DA2F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CE6D1-7C6A-423D-AF0A-EBD372131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7C1B-D05A-4D24-ABFA-F7DF0C9075A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B1ED5-C969-4C17-954D-8D2C73C9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EAD93-839C-435E-A574-81F4DDA3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F5B4-AA09-4AF0-AF4A-FE2EEF88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40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DFCA2-044D-4E87-8022-0CDFFF929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78433-4BA7-4985-AF98-F6FC35670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284E-9170-4202-A954-3F93678F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7C1B-D05A-4D24-ABFA-F7DF0C9075A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2DFF5-A9FC-4733-A7DB-10F5CE52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24BF9-E905-4A99-9E8C-DF15737F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F5B4-AA09-4AF0-AF4A-FE2EEF88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49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0855E-7CEC-4F88-8A1F-A89DED5B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9F94B-D727-47D4-B681-B98BB2D7B0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9543C-E076-4042-8844-16D9ABEE5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52FEB-3EC8-4050-ABE5-D6E2D6A91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7C1B-D05A-4D24-ABFA-F7DF0C9075A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85B1A-BBAF-44E2-9C42-37D2EA14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23485-4956-4711-8CAC-B6717B9D9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F5B4-AA09-4AF0-AF4A-FE2EEF88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15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0DEDB-501C-483D-BD04-5D27FCC3E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F454F-3E0C-43CD-AD52-D2357A916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64168-6BD5-415A-A9DF-40F551279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77CB8-BAF2-4613-9E36-A6C2FA3AD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222EDE-3E37-4EF9-8830-02463568C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65D173-DA30-479E-95F0-A5E9F8C7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7C1B-D05A-4D24-ABFA-F7DF0C9075A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4AD972-1F77-43C8-A58A-5D8CE3DF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0A09A0-7CF1-4F63-8BCE-928E454A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F5B4-AA09-4AF0-AF4A-FE2EEF88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9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/>
          <a:lstStyle/>
          <a:p>
            <a:fld id="{A43FAFC5-F11C-4205-99FD-FC66DAA2AE2D}" type="datetime1">
              <a:rPr lang="en-US" smtClean="0"/>
              <a:t>4/23/2024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A884-EBA6-4370-A169-DB993CB8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BF888-FBFE-4A8E-BB55-F6B73A0B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7C1B-D05A-4D24-ABFA-F7DF0C9075A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7642B4-8C36-484F-9D88-8112CC1F4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DDAB0-6D5A-4712-BA41-1ACE8CC53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F5B4-AA09-4AF0-AF4A-FE2EEF88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35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2D8692-A1FD-483E-86D6-57E80262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7C1B-D05A-4D24-ABFA-F7DF0C9075A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28EB30-3777-4079-8381-BF96C0A0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481CA-04B3-4EBB-B401-83D8C79E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F5B4-AA09-4AF0-AF4A-FE2EEF88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62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9196-B4F4-4041-999E-BC60F3E7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72DA9-B98A-43B5-849C-B91BF647A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7E470-7D23-4E30-A118-6D12850A0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C9CFB-45A7-4D9E-8C5E-5FFB8D648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7C1B-D05A-4D24-ABFA-F7DF0C9075A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5A31D-7DDF-4AA8-BFF7-7C7731F1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EB598-3D1B-482B-8EA5-D6BC33E9A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F5B4-AA09-4AF0-AF4A-FE2EEF88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41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8E2D-646D-4364-BCF1-94E48BA71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B6F640-9F10-45E8-8751-153FCA9C8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B4A09-B6FA-4386-99C8-A7A1D88EC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2778A-6AA7-48DF-9767-08F3E92EC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7C1B-D05A-4D24-ABFA-F7DF0C9075A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D4401-DA3D-4953-8D95-24AE8B8C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D3E7E-786D-420B-AA07-C4E68836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F5B4-AA09-4AF0-AF4A-FE2EEF88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11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9EDD-35BF-4F1B-8AE6-7EFBB569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A2A876-6608-49B8-86A0-CBC5322C3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3916C-72DC-4E46-AF3E-289DDCC8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7C1B-D05A-4D24-ABFA-F7DF0C9075A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86181-FD90-4CEC-9DE2-899FB644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60AC0-A6D1-40C1-8348-2129F850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F5B4-AA09-4AF0-AF4A-FE2EEF88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41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AC4895-B0E4-48A9-A24A-92E7D56CA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A42B2-7FF7-4C06-A7C4-31C7B7E62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BCD81-F27C-4852-94D7-ED1CCE3EC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7C1B-D05A-4D24-ABFA-F7DF0C9075A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E2240-7E63-4690-AC14-2DDD52849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F862B-D0A8-425F-8CF3-AD6BEEC9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F5B4-AA09-4AF0-AF4A-FE2EEF88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94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B34A4-DE64-4DDC-AF5C-1F8D0487F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0E54B-03E8-4471-9988-920B28C9F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0B7AB-5971-47D1-A478-8EBD215A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54D1-2B6E-4843-A3EE-780AB8E1F70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481FC-5B2C-4DEA-B994-07AA9F09D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863A-DA57-4451-B635-3E933140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DB0-5A97-461B-B435-3B2BCC9B3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35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B7E7-88C2-40D8-A168-59ED012B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91D7F-C8DB-47CF-AD23-87C781A3F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5499F-1B4C-4501-9D5F-6690522C7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54D1-2B6E-4843-A3EE-780AB8E1F70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9162D-F866-4842-84D9-B5AE176A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ED33C-271E-4AC3-9B21-24C6A9C6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DB0-5A97-461B-B435-3B2BCC9B3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33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CF07-B94B-4B05-8C9C-1BB8CA480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77B44-5C53-455E-87F5-35BDE50D3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23626-B601-4090-9DDF-249A29A73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54D1-2B6E-4843-A3EE-780AB8E1F70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F74DA-717C-4EEB-83BD-FAA045CA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51FF8-56C5-49A2-B0CF-73353158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DB0-5A97-461B-B435-3B2BCC9B3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12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1911-DE5F-44A5-8859-86DF3D119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69AE3-6F5E-4DB9-BEFA-BBA4A05AB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426E5-A2C3-40D7-8BB5-959748D0B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1C2B3-1B5E-46AE-892C-B0A4C6B2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54D1-2B6E-4843-A3EE-780AB8E1F70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9136C-A71B-4124-948F-469555B7F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131DE-510D-48FF-A34F-2CAD4F0C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DB0-5A97-461B-B435-3B2BCC9B3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7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AFC5-F11C-4205-99FD-FC66DAA2AE2D}" type="datetime1">
              <a:rPr lang="en-US" smtClean="0"/>
              <a:t>4/23/2024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84532-5ABE-43F4-97BE-246DE7957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EAEE8-3C9A-4BE3-B683-91D8745AF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F8481-7BD8-4473-8206-D5570FE46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77DE7-A286-4D75-8048-F8607B227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DF1B0E-AD60-477A-AEAF-6E2216D56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D31E1E-E074-4F01-880D-CA3E9206A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54D1-2B6E-4843-A3EE-780AB8E1F70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928392-81EC-41CB-B022-AA997056D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6C1CF3-1768-4878-A7AB-7902FC39C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DB0-5A97-461B-B435-3B2BCC9B3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05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32D69-F379-439E-A8DF-6C1E8739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1AF431-DD60-4685-9A03-C2236B8BC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54D1-2B6E-4843-A3EE-780AB8E1F70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972C0-5789-4AD9-857A-738ED6F7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03944-2D9B-4FF0-86E6-9D5F224C9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DB0-5A97-461B-B435-3B2BCC9B3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39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1FBF84-4AE6-42AE-8D2B-111F2CBE7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54D1-2B6E-4843-A3EE-780AB8E1F70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C49E7-CBF8-4232-9A02-58E9D413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200B3-AF9D-466C-8C4D-D4B037D9D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DB0-5A97-461B-B435-3B2BCC9B3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8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843A-4E11-4BC7-AB20-4A9EA39B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9B025-358B-496E-ADC0-AF0C157DF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0B349-33F1-4E24-A6A6-3616DC3A1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224EB-95AD-49DC-994F-C8B362F9E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54D1-2B6E-4843-A3EE-780AB8E1F70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D95A3-99EE-4283-800C-44511250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FA4B5-F296-4999-9FA9-4C756D53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DB0-5A97-461B-B435-3B2BCC9B3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58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60CAE-61A4-4A58-BBE8-0961CEAB2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A65153-DB7F-4A68-861B-C68C40EAA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AEEEF-5704-4AD9-91FF-AA9C65825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90C97-2E74-41DD-9A97-9E22B97C7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54D1-2B6E-4843-A3EE-780AB8E1F70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D6581-6E67-4634-8CE0-076863359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2B851-F2B9-44D6-9DEE-6A258632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DB0-5A97-461B-B435-3B2BCC9B3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36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6D652-1676-4590-8282-218CC2C6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9C6DC4-F146-49A0-81C3-52119D642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8E225-7F7F-4FB5-9284-52150539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54D1-2B6E-4843-A3EE-780AB8E1F70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08FB1-19BA-4695-B481-746F72C5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40C67-981D-474E-BA35-8A3C9728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DB0-5A97-461B-B435-3B2BCC9B3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81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94E9C0-12B1-4967-9EA7-E034E1BFC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E0121-3037-4F03-B0BD-AADFA8BD7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B9AC0-F185-43A3-A4A7-281BBE2D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54D1-2B6E-4843-A3EE-780AB8E1F70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91D64-5807-4548-872A-788EDA89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39475-27A5-46D8-8B2C-3EB1AEF4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DB0-5A97-461B-B435-3B2BCC9B3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04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48C5-D4B2-4799-8C99-18CF73C3B2C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30D2-5D08-4A2E-B281-396002DA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13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48C5-D4B2-4799-8C99-18CF73C3B2C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30D2-5D08-4A2E-B281-396002DA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29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48C5-D4B2-4799-8C99-18CF73C3B2C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30D2-5D08-4A2E-B281-396002DA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2905-3DC5-49B9-B8B8-9D80D3609DB5}" type="datetime1">
              <a:rPr lang="en-US" smtClean="0"/>
              <a:t>4/23/2024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48C5-D4B2-4799-8C99-18CF73C3B2C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30D2-5D08-4A2E-B281-396002DA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32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48C5-D4B2-4799-8C99-18CF73C3B2C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30D2-5D08-4A2E-B281-396002DA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16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48C5-D4B2-4799-8C99-18CF73C3B2C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30D2-5D08-4A2E-B281-396002DA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647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48C5-D4B2-4799-8C99-18CF73C3B2C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30D2-5D08-4A2E-B281-396002DA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816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48C5-D4B2-4799-8C99-18CF73C3B2C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30D2-5D08-4A2E-B281-396002DA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788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48C5-D4B2-4799-8C99-18CF73C3B2C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30D2-5D08-4A2E-B281-396002DA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84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48C5-D4B2-4799-8C99-18CF73C3B2C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30D2-5D08-4A2E-B281-396002DA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67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48C5-D4B2-4799-8C99-18CF73C3B2C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30D2-5D08-4A2E-B281-396002DA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631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29898" y="3771174"/>
            <a:ext cx="7277753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48C5-D4B2-4799-8C99-18CF73C3B2C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30D2-5D08-4A2E-B281-396002DAF5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26095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48C5-D4B2-4799-8C99-18CF73C3B2C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30D2-5D08-4A2E-B281-396002DA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9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 marL="2057400"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298-A6F6-4AF2-832C-941EFA52AF9B}" type="datetime1">
              <a:rPr lang="en-US" smtClean="0"/>
              <a:t>4/23/2024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48C5-D4B2-4799-8C99-18CF73C3B2C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30D2-5D08-4A2E-B281-396002DA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462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48C5-D4B2-4799-8C99-18CF73C3B2C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30D2-5D08-4A2E-B281-396002DA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481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48C5-D4B2-4799-8C99-18CF73C3B2C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30D2-5D08-4A2E-B281-396002DA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95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48C5-D4B2-4799-8C99-18CF73C3B2C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30D2-5D08-4A2E-B281-396002DA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3D8C-3438-4368-AD19-D5CB0C52B1DD}" type="datetime1">
              <a:rPr lang="en-US" smtClean="0"/>
              <a:t>4/23/2024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D785-D6D8-40F1-B2DD-0E2019A27A22}" type="datetime1">
              <a:rPr lang="en-US" smtClean="0"/>
              <a:t>4/23/2024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9A06-02F9-41CB-8208-185A65D60B96}" type="datetime1">
              <a:rPr lang="en-US" smtClean="0"/>
              <a:t>4/23/2024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051B-B340-4A72-AC7D-8FDFBF03EE12}" type="datetime1">
              <a:rPr lang="en-US" smtClean="0"/>
              <a:t>4/23/2024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Picture 9" descr="Large ocean wave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D658-8C58-46F3-AA54-0ED74F8B4CDC}" type="datetime1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60" r:id="rId10"/>
    <p:sldLayoutId id="2147483661" r:id="rId11"/>
    <p:sldLayoutId id="2147483697" r:id="rId12"/>
    <p:sldLayoutId id="2147483698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7BA2A2-9EEA-4A1A-B51D-381FC1AD1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52DCF-3923-426D-AAFA-CD85EDB85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C739B-E142-427A-BF1A-E7C52F679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E7C1B-D05A-4D24-ABFA-F7DF0C9075A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93760-95C5-4F21-9084-60AA697DB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160D0-D6E1-4230-84AD-210EC1530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F5B4-AA09-4AF0-AF4A-FE2EEF88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7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A57A1D-CF86-4D96-9722-2718963E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5FF81-03F9-41BA-84ED-C36F3DE1D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C2004-18B7-4FCF-B90C-5F62E7822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854D1-2B6E-4843-A3EE-780AB8E1F70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B98C6-E6B3-4D93-97CE-C7B18B96A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17ED6-3955-4B15-9BF7-10AF8272C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A0DB0-5A97-461B-B435-3B2BCC9B3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6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6770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A748C5-D4B2-4799-8C99-18CF73C3B2C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B30D2-5D08-4A2E-B281-396002DAF5A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8E2D88-CCE0-48F9-A2C9-146C5BF7160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32" y="163769"/>
            <a:ext cx="1405601" cy="1448897"/>
          </a:xfrm>
          <a:prstGeom prst="rect">
            <a:avLst/>
          </a:prstGeom>
        </p:spPr>
      </p:pic>
      <p:pic>
        <p:nvPicPr>
          <p:cNvPr id="15" name="Picture 4" descr="https://internal.fbinet.fbi/teamsites/CyD/NCIJTF/Agency%20Seals/Agency%20Seals/NCIS.png">
            <a:extLst>
              <a:ext uri="{FF2B5EF4-FFF2-40B4-BE49-F238E27FC236}">
                <a16:creationId xmlns:a16="http://schemas.microsoft.com/office/drawing/2014/main" id="{5A74FF77-719D-4F88-A04F-699593DECB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075" y="158769"/>
            <a:ext cx="1453517" cy="145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700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19874-95C9-48A4-9564-B42E0E97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64" y="3697186"/>
            <a:ext cx="6645643" cy="34384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4400" baseline="30000">
                <a:ea typeface="+mj-lt"/>
                <a:cs typeface="+mj-lt"/>
              </a:rPr>
              <a:t>Training Ship </a:t>
            </a:r>
            <a:r>
              <a:rPr lang="en-US" sz="4400" i="1" baseline="30000">
                <a:ea typeface="+mj-lt"/>
                <a:cs typeface="+mj-lt"/>
              </a:rPr>
              <a:t>Golden Bear </a:t>
            </a:r>
            <a:br>
              <a:rPr lang="en-US" sz="4400" i="1" baseline="30000">
                <a:ea typeface="+mj-lt"/>
                <a:cs typeface="+mj-lt"/>
              </a:rPr>
            </a:br>
            <a:r>
              <a:rPr lang="en-US" sz="4400" i="1" baseline="30000">
                <a:ea typeface="+mj-lt"/>
                <a:cs typeface="+mj-lt"/>
              </a:rPr>
              <a:t>Summer Sea Term 2024</a:t>
            </a:r>
            <a:br>
              <a:rPr lang="en-US" sz="4400" i="1" baseline="30000">
                <a:ea typeface="+mj-lt"/>
                <a:cs typeface="+mj-lt"/>
              </a:rPr>
            </a:br>
            <a:br>
              <a:rPr lang="en-US" sz="4400" i="1" baseline="30000">
                <a:ea typeface="+mj-lt"/>
                <a:cs typeface="+mj-lt"/>
              </a:rPr>
            </a:br>
            <a:r>
              <a:rPr lang="en-US" sz="3200" baseline="30000">
                <a:ea typeface="+mj-lt"/>
                <a:cs typeface="+mj-lt"/>
              </a:rPr>
              <a:t>Cadet Meeting #6:</a:t>
            </a:r>
            <a:br>
              <a:rPr lang="en-US" sz="3200" baseline="30000">
                <a:ea typeface="+mj-lt"/>
                <a:cs typeface="+mj-lt"/>
              </a:rPr>
            </a:br>
            <a:r>
              <a:rPr lang="en-US" sz="3200" baseline="30000">
                <a:ea typeface="+mj-lt"/>
                <a:cs typeface="+mj-lt"/>
              </a:rPr>
              <a:t>April 23rd, 2024 </a:t>
            </a:r>
            <a:br>
              <a:rPr lang="en-US" sz="3200" baseline="30000">
                <a:ea typeface="+mj-lt"/>
                <a:cs typeface="+mj-lt"/>
              </a:rPr>
            </a:br>
            <a:r>
              <a:rPr lang="en-US" sz="3200" baseline="30000">
                <a:ea typeface="+mj-lt"/>
                <a:cs typeface="+mj-lt"/>
              </a:rPr>
              <a:t>Security Brief &amp; Handbook Signing</a:t>
            </a:r>
            <a:br>
              <a:rPr lang="en-US" sz="3200" baseline="30000">
                <a:ea typeface="+mj-lt"/>
                <a:cs typeface="+mj-lt"/>
              </a:rPr>
            </a:br>
            <a:br>
              <a:rPr lang="en-US" sz="3200" baseline="30000">
                <a:ea typeface="+mj-lt"/>
                <a:cs typeface="+mj-lt"/>
              </a:rPr>
            </a:br>
            <a:r>
              <a:rPr lang="en-US" sz="2800" baseline="30000">
                <a:latin typeface="Times New Roman"/>
                <a:ea typeface="+mj-lt"/>
                <a:cs typeface="+mj-lt"/>
              </a:rPr>
              <a:t>Captain Bannister</a:t>
            </a:r>
            <a:br>
              <a:rPr lang="en-US" sz="2800" baseline="30000">
                <a:latin typeface="Times New Roman"/>
                <a:ea typeface="+mj-lt"/>
                <a:cs typeface="+mj-lt"/>
              </a:rPr>
            </a:br>
            <a:r>
              <a:rPr lang="en-US" sz="2800" baseline="30000">
                <a:latin typeface="Times New Roman"/>
                <a:ea typeface="+mj-lt"/>
                <a:cs typeface="+mj-lt"/>
              </a:rPr>
              <a:t>Commandant Moore</a:t>
            </a:r>
            <a:br>
              <a:rPr lang="en-US" sz="2800" baseline="30000">
                <a:latin typeface="Times New Roman"/>
                <a:ea typeface="+mj-lt"/>
                <a:cs typeface="+mj-lt"/>
              </a:rPr>
            </a:br>
            <a:r>
              <a:rPr lang="en-US" sz="2800" baseline="30000">
                <a:latin typeface="Times New Roman"/>
                <a:ea typeface="+mj-lt"/>
                <a:cs typeface="+mj-lt"/>
              </a:rPr>
              <a:t>NCIS Special Agent Inka Noonan</a:t>
            </a:r>
            <a:br>
              <a:rPr lang="en-US" sz="2800" baseline="30000">
                <a:latin typeface="Times New Roman"/>
                <a:ea typeface="+mj-lt"/>
                <a:cs typeface="+mj-lt"/>
              </a:rPr>
            </a:br>
            <a:r>
              <a:rPr lang="en-US" sz="2800" baseline="30000">
                <a:latin typeface="Times New Roman"/>
                <a:ea typeface="+mj-lt"/>
                <a:cs typeface="+mj-lt"/>
              </a:rPr>
              <a:t>FBI Staff Operations Specialist Kasey </a:t>
            </a:r>
            <a:r>
              <a:rPr lang="en-US" sz="2800" baseline="30000" err="1">
                <a:latin typeface="Times New Roman"/>
                <a:ea typeface="+mj-lt"/>
                <a:cs typeface="+mj-lt"/>
              </a:rPr>
              <a:t>Malcoun</a:t>
            </a:r>
            <a:br>
              <a:rPr lang="en-US" sz="2800" baseline="30000">
                <a:latin typeface="Times New Roman"/>
                <a:ea typeface="+mj-lt"/>
                <a:cs typeface="+mj-lt"/>
              </a:rPr>
            </a:br>
            <a:r>
              <a:rPr lang="en-US" sz="2800" baseline="30000">
                <a:latin typeface="Times New Roman"/>
                <a:ea typeface="+mj-lt"/>
                <a:cs typeface="+mj-lt"/>
              </a:rPr>
              <a:t>FBI Special Agent Ryan Kinder</a:t>
            </a:r>
            <a:br>
              <a:rPr lang="en-US" sz="2800" baseline="30000">
                <a:latin typeface="Times New Roman"/>
                <a:ea typeface="+mj-lt"/>
                <a:cs typeface="+mj-lt"/>
              </a:rPr>
            </a:br>
            <a:endParaRPr lang="en-US" sz="2800" cap="all" baseline="30000">
              <a:latin typeface="Times New Roman"/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340C6-DEEF-426A-92F7-9EFB94513B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u="sng">
              <a:latin typeface="+mj-lt"/>
            </a:endParaRPr>
          </a:p>
          <a:p>
            <a:pPr marL="0" indent="0">
              <a:buNone/>
            </a:pPr>
            <a:endParaRPr lang="en-US">
              <a:latin typeface="+mj-lt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3E76DE-074B-EE02-62C9-AE718115B83C}"/>
              </a:ext>
            </a:extLst>
          </p:cNvPr>
          <p:cNvSpPr txBox="1">
            <a:spLocks/>
          </p:cNvSpPr>
          <p:nvPr/>
        </p:nvSpPr>
        <p:spPr>
          <a:xfrm>
            <a:off x="2132013" y="1981200"/>
            <a:ext cx="4419599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u="sng"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endParaRPr lang="en-US">
              <a:latin typeface="+mj-lt"/>
            </a:endParaRPr>
          </a:p>
          <a:p>
            <a:endParaRPr lang="en-US"/>
          </a:p>
        </p:txBody>
      </p:sp>
      <p:pic>
        <p:nvPicPr>
          <p:cNvPr id="9" name="Picture 8" descr="A large ship in the water&#10;&#10;Description automatically generated">
            <a:extLst>
              <a:ext uri="{FF2B5EF4-FFF2-40B4-BE49-F238E27FC236}">
                <a16:creationId xmlns:a16="http://schemas.microsoft.com/office/drawing/2014/main" id="{AE746138-6469-1F91-FF71-29F1D2DB7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77" y="1330818"/>
            <a:ext cx="4961684" cy="3779460"/>
          </a:xfrm>
          <a:prstGeom prst="rect">
            <a:avLst/>
          </a:prstGeom>
          <a:effectLst>
            <a:glow rad="188465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4185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FDFA-A719-4D63-8A77-299F78A1B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Recruitment Cycle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1D5FC4A-3469-4160-A739-895BD1257BDB}"/>
              </a:ext>
            </a:extLst>
          </p:cNvPr>
          <p:cNvSpPr/>
          <p:nvPr/>
        </p:nvSpPr>
        <p:spPr>
          <a:xfrm>
            <a:off x="6000650" y="1396351"/>
            <a:ext cx="1058710" cy="1058710"/>
          </a:xfrm>
          <a:custGeom>
            <a:avLst/>
            <a:gdLst>
              <a:gd name="connsiteX0" fmla="*/ 0 w 1058986"/>
              <a:gd name="connsiteY0" fmla="*/ 0 h 1058986"/>
              <a:gd name="connsiteX1" fmla="*/ 1058986 w 1058986"/>
              <a:gd name="connsiteY1" fmla="*/ 0 h 1058986"/>
              <a:gd name="connsiteX2" fmla="*/ 1058986 w 1058986"/>
              <a:gd name="connsiteY2" fmla="*/ 1058986 h 1058986"/>
              <a:gd name="connsiteX3" fmla="*/ 0 w 1058986"/>
              <a:gd name="connsiteY3" fmla="*/ 1058986 h 1058986"/>
              <a:gd name="connsiteX4" fmla="*/ 0 w 1058986"/>
              <a:gd name="connsiteY4" fmla="*/ 0 h 105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986" h="1058986">
                <a:moveTo>
                  <a:pt x="0" y="0"/>
                </a:moveTo>
                <a:lnTo>
                  <a:pt x="1058986" y="0"/>
                </a:lnTo>
                <a:lnTo>
                  <a:pt x="1058986" y="1058986"/>
                </a:lnTo>
                <a:lnTo>
                  <a:pt x="0" y="1058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24" tIns="24124" rIns="24124" bIns="24124" numCol="1" spcCol="1270" anchor="ctr" anchorCtr="0">
            <a:noAutofit/>
          </a:bodyPr>
          <a:lstStyle/>
          <a:p>
            <a:pPr marL="0" lvl="0" indent="0" algn="ctr" defTabSz="8442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99" kern="1200">
                <a:solidFill>
                  <a:schemeClr val="tx2"/>
                </a:solidFill>
              </a:rPr>
              <a:t>Spot</a:t>
            </a:r>
          </a:p>
        </p:txBody>
      </p:sp>
      <p:sp>
        <p:nvSpPr>
          <p:cNvPr id="6" name="Arrow: Circular 5">
            <a:extLst>
              <a:ext uri="{FF2B5EF4-FFF2-40B4-BE49-F238E27FC236}">
                <a16:creationId xmlns:a16="http://schemas.microsoft.com/office/drawing/2014/main" id="{B1EEDF2A-CC45-4333-B173-58BF05ADC769}"/>
              </a:ext>
            </a:extLst>
          </p:cNvPr>
          <p:cNvSpPr/>
          <p:nvPr/>
        </p:nvSpPr>
        <p:spPr>
          <a:xfrm>
            <a:off x="2757573" y="1385090"/>
            <a:ext cx="5179012" cy="5179012"/>
          </a:xfrm>
          <a:prstGeom prst="circularArrow">
            <a:avLst>
              <a:gd name="adj1" fmla="val 3986"/>
              <a:gd name="adj2" fmla="val 250042"/>
              <a:gd name="adj3" fmla="val 20574202"/>
              <a:gd name="adj4" fmla="val 18981888"/>
              <a:gd name="adj5" fmla="val 4651"/>
            </a:avLst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7DBD32A-657B-4166-A644-A37437B7AB67}"/>
              </a:ext>
            </a:extLst>
          </p:cNvPr>
          <p:cNvSpPr/>
          <p:nvPr/>
        </p:nvSpPr>
        <p:spPr>
          <a:xfrm>
            <a:off x="7183576" y="3445240"/>
            <a:ext cx="1058710" cy="1058710"/>
          </a:xfrm>
          <a:custGeom>
            <a:avLst/>
            <a:gdLst>
              <a:gd name="connsiteX0" fmla="*/ 0 w 1058986"/>
              <a:gd name="connsiteY0" fmla="*/ 0 h 1058986"/>
              <a:gd name="connsiteX1" fmla="*/ 1058986 w 1058986"/>
              <a:gd name="connsiteY1" fmla="*/ 0 h 1058986"/>
              <a:gd name="connsiteX2" fmla="*/ 1058986 w 1058986"/>
              <a:gd name="connsiteY2" fmla="*/ 1058986 h 1058986"/>
              <a:gd name="connsiteX3" fmla="*/ 0 w 1058986"/>
              <a:gd name="connsiteY3" fmla="*/ 1058986 h 1058986"/>
              <a:gd name="connsiteX4" fmla="*/ 0 w 1058986"/>
              <a:gd name="connsiteY4" fmla="*/ 0 h 105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986" h="1058986">
                <a:moveTo>
                  <a:pt x="0" y="0"/>
                </a:moveTo>
                <a:lnTo>
                  <a:pt x="1058986" y="0"/>
                </a:lnTo>
                <a:lnTo>
                  <a:pt x="1058986" y="1058986"/>
                </a:lnTo>
                <a:lnTo>
                  <a:pt x="0" y="1058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24" tIns="24124" rIns="24124" bIns="24124" numCol="1" spcCol="1270" anchor="ctr" anchorCtr="0">
            <a:noAutofit/>
          </a:bodyPr>
          <a:lstStyle/>
          <a:p>
            <a:pPr marL="0" lvl="0" indent="0" algn="ctr" defTabSz="8442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99" kern="1200">
                <a:solidFill>
                  <a:schemeClr val="tx2"/>
                </a:solidFill>
              </a:rPr>
              <a:t>Access</a:t>
            </a:r>
          </a:p>
        </p:txBody>
      </p:sp>
      <p:sp>
        <p:nvSpPr>
          <p:cNvPr id="8" name="Arrow: Circular 7">
            <a:extLst>
              <a:ext uri="{FF2B5EF4-FFF2-40B4-BE49-F238E27FC236}">
                <a16:creationId xmlns:a16="http://schemas.microsoft.com/office/drawing/2014/main" id="{DBB430B0-8F90-4F48-A1A6-C99617834BBB}"/>
              </a:ext>
            </a:extLst>
          </p:cNvPr>
          <p:cNvSpPr/>
          <p:nvPr/>
        </p:nvSpPr>
        <p:spPr>
          <a:xfrm>
            <a:off x="2757573" y="1385090"/>
            <a:ext cx="5179012" cy="5179012"/>
          </a:xfrm>
          <a:prstGeom prst="circularArrow">
            <a:avLst>
              <a:gd name="adj1" fmla="val 3986"/>
              <a:gd name="adj2" fmla="val 250042"/>
              <a:gd name="adj3" fmla="val 2368070"/>
              <a:gd name="adj4" fmla="val 775757"/>
              <a:gd name="adj5" fmla="val 4651"/>
            </a:avLst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4D324860-AB5A-4A03-8CA9-157E957D1A8B}"/>
              </a:ext>
            </a:extLst>
          </p:cNvPr>
          <p:cNvSpPr/>
          <p:nvPr/>
        </p:nvSpPr>
        <p:spPr>
          <a:xfrm>
            <a:off x="2757573" y="1385090"/>
            <a:ext cx="5179012" cy="5179012"/>
          </a:xfrm>
          <a:prstGeom prst="circularArrow">
            <a:avLst>
              <a:gd name="adj1" fmla="val 3986"/>
              <a:gd name="adj2" fmla="val 250042"/>
              <a:gd name="adj3" fmla="val 6112156"/>
              <a:gd name="adj4" fmla="val 4437802"/>
              <a:gd name="adj5" fmla="val 4651"/>
            </a:avLst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39618D7-9618-495D-A7C3-0290D872A6B2}"/>
              </a:ext>
            </a:extLst>
          </p:cNvPr>
          <p:cNvSpPr/>
          <p:nvPr/>
        </p:nvSpPr>
        <p:spPr>
          <a:xfrm>
            <a:off x="3634796" y="5494129"/>
            <a:ext cx="1058710" cy="1058710"/>
          </a:xfrm>
          <a:custGeom>
            <a:avLst/>
            <a:gdLst>
              <a:gd name="connsiteX0" fmla="*/ 0 w 1058986"/>
              <a:gd name="connsiteY0" fmla="*/ 0 h 1058986"/>
              <a:gd name="connsiteX1" fmla="*/ 1058986 w 1058986"/>
              <a:gd name="connsiteY1" fmla="*/ 0 h 1058986"/>
              <a:gd name="connsiteX2" fmla="*/ 1058986 w 1058986"/>
              <a:gd name="connsiteY2" fmla="*/ 1058986 h 1058986"/>
              <a:gd name="connsiteX3" fmla="*/ 0 w 1058986"/>
              <a:gd name="connsiteY3" fmla="*/ 1058986 h 1058986"/>
              <a:gd name="connsiteX4" fmla="*/ 0 w 1058986"/>
              <a:gd name="connsiteY4" fmla="*/ 0 h 105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986" h="1058986">
                <a:moveTo>
                  <a:pt x="0" y="0"/>
                </a:moveTo>
                <a:lnTo>
                  <a:pt x="1058986" y="0"/>
                </a:lnTo>
                <a:lnTo>
                  <a:pt x="1058986" y="1058986"/>
                </a:lnTo>
                <a:lnTo>
                  <a:pt x="0" y="1058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24" tIns="24124" rIns="24124" bIns="24124" numCol="1" spcCol="1270" anchor="ctr" anchorCtr="0">
            <a:noAutofit/>
          </a:bodyPr>
          <a:lstStyle/>
          <a:p>
            <a:pPr marL="0" lvl="0" indent="0" algn="ctr" defTabSz="8442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99" kern="1200">
                <a:solidFill>
                  <a:schemeClr val="tx2"/>
                </a:solidFill>
              </a:rPr>
              <a:t>Recruit</a:t>
            </a:r>
          </a:p>
        </p:txBody>
      </p:sp>
      <p:sp>
        <p:nvSpPr>
          <p:cNvPr id="12" name="Arrow: Circular 11">
            <a:extLst>
              <a:ext uri="{FF2B5EF4-FFF2-40B4-BE49-F238E27FC236}">
                <a16:creationId xmlns:a16="http://schemas.microsoft.com/office/drawing/2014/main" id="{D213F4A1-69FB-4B43-81E5-22845EDB56FF}"/>
              </a:ext>
            </a:extLst>
          </p:cNvPr>
          <p:cNvSpPr/>
          <p:nvPr/>
        </p:nvSpPr>
        <p:spPr>
          <a:xfrm>
            <a:off x="2757573" y="1385090"/>
            <a:ext cx="5179012" cy="5179012"/>
          </a:xfrm>
          <a:prstGeom prst="circularArrow">
            <a:avLst>
              <a:gd name="adj1" fmla="val 3986"/>
              <a:gd name="adj2" fmla="val 250042"/>
              <a:gd name="adj3" fmla="val 9774202"/>
              <a:gd name="adj4" fmla="val 8181888"/>
              <a:gd name="adj5" fmla="val 4651"/>
            </a:avLst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82BF45D-9A94-42F7-A761-D3E4980EF3A9}"/>
              </a:ext>
            </a:extLst>
          </p:cNvPr>
          <p:cNvSpPr/>
          <p:nvPr/>
        </p:nvSpPr>
        <p:spPr>
          <a:xfrm>
            <a:off x="3482306" y="1509445"/>
            <a:ext cx="1218151" cy="1058710"/>
          </a:xfrm>
          <a:custGeom>
            <a:avLst/>
            <a:gdLst>
              <a:gd name="connsiteX0" fmla="*/ 0 w 1129451"/>
              <a:gd name="connsiteY0" fmla="*/ 0 h 1058986"/>
              <a:gd name="connsiteX1" fmla="*/ 1129451 w 1129451"/>
              <a:gd name="connsiteY1" fmla="*/ 0 h 1058986"/>
              <a:gd name="connsiteX2" fmla="*/ 1129451 w 1129451"/>
              <a:gd name="connsiteY2" fmla="*/ 1058986 h 1058986"/>
              <a:gd name="connsiteX3" fmla="*/ 0 w 1129451"/>
              <a:gd name="connsiteY3" fmla="*/ 1058986 h 1058986"/>
              <a:gd name="connsiteX4" fmla="*/ 0 w 1129451"/>
              <a:gd name="connsiteY4" fmla="*/ 0 h 105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451" h="1058986">
                <a:moveTo>
                  <a:pt x="0" y="0"/>
                </a:moveTo>
                <a:lnTo>
                  <a:pt x="1129451" y="0"/>
                </a:lnTo>
                <a:lnTo>
                  <a:pt x="1129451" y="1058986"/>
                </a:lnTo>
                <a:lnTo>
                  <a:pt x="0" y="1058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54" tIns="22854" rIns="22854" bIns="22854" numCol="1" spcCol="1270" anchor="ctr" anchorCtr="0">
            <a:noAutofit/>
          </a:bodyPr>
          <a:lstStyle/>
          <a:p>
            <a:pPr marL="0" lvl="0" indent="0" algn="ctr" defTabSz="7998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99" kern="1200">
                <a:solidFill>
                  <a:schemeClr val="tx2"/>
                </a:solidFill>
              </a:rPr>
              <a:t>Turnover</a:t>
            </a:r>
            <a:r>
              <a:rPr lang="en-US" sz="1799" kern="1200"/>
              <a:t>/ </a:t>
            </a:r>
            <a:r>
              <a:rPr lang="en-US" sz="1799" kern="1200">
                <a:solidFill>
                  <a:schemeClr val="tx2"/>
                </a:solidFill>
              </a:rPr>
              <a:t>Terminate</a:t>
            </a:r>
          </a:p>
        </p:txBody>
      </p:sp>
      <p:sp>
        <p:nvSpPr>
          <p:cNvPr id="16" name="Arrow: Circular 15">
            <a:extLst>
              <a:ext uri="{FF2B5EF4-FFF2-40B4-BE49-F238E27FC236}">
                <a16:creationId xmlns:a16="http://schemas.microsoft.com/office/drawing/2014/main" id="{0EC985C4-D849-41DD-A899-1775D0AB61A8}"/>
              </a:ext>
            </a:extLst>
          </p:cNvPr>
          <p:cNvSpPr/>
          <p:nvPr/>
        </p:nvSpPr>
        <p:spPr>
          <a:xfrm>
            <a:off x="2844453" y="1538698"/>
            <a:ext cx="5179012" cy="5179012"/>
          </a:xfrm>
          <a:prstGeom prst="circularArrow">
            <a:avLst>
              <a:gd name="adj1" fmla="val 3986"/>
              <a:gd name="adj2" fmla="val 250042"/>
              <a:gd name="adj3" fmla="val 16912156"/>
              <a:gd name="adj4" fmla="val 15290941"/>
              <a:gd name="adj5" fmla="val 4651"/>
            </a:avLst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4A3C19F-DF9B-4331-84CB-4C04832D50A9}"/>
              </a:ext>
            </a:extLst>
          </p:cNvPr>
          <p:cNvSpPr/>
          <p:nvPr/>
        </p:nvSpPr>
        <p:spPr>
          <a:xfrm>
            <a:off x="2451869" y="3445240"/>
            <a:ext cx="1058710" cy="1058710"/>
          </a:xfrm>
          <a:custGeom>
            <a:avLst/>
            <a:gdLst>
              <a:gd name="connsiteX0" fmla="*/ 0 w 1058986"/>
              <a:gd name="connsiteY0" fmla="*/ 0 h 1058986"/>
              <a:gd name="connsiteX1" fmla="*/ 1058986 w 1058986"/>
              <a:gd name="connsiteY1" fmla="*/ 0 h 1058986"/>
              <a:gd name="connsiteX2" fmla="*/ 1058986 w 1058986"/>
              <a:gd name="connsiteY2" fmla="*/ 1058986 h 1058986"/>
              <a:gd name="connsiteX3" fmla="*/ 0 w 1058986"/>
              <a:gd name="connsiteY3" fmla="*/ 1058986 h 1058986"/>
              <a:gd name="connsiteX4" fmla="*/ 0 w 1058986"/>
              <a:gd name="connsiteY4" fmla="*/ 0 h 105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986" h="1058986">
                <a:moveTo>
                  <a:pt x="0" y="0"/>
                </a:moveTo>
                <a:lnTo>
                  <a:pt x="1058986" y="0"/>
                </a:lnTo>
                <a:lnTo>
                  <a:pt x="1058986" y="1058986"/>
                </a:lnTo>
                <a:lnTo>
                  <a:pt x="0" y="1058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24" tIns="24124" rIns="24124" bIns="24124" numCol="1" spcCol="1270" anchor="ctr" anchorCtr="0">
            <a:noAutofit/>
          </a:bodyPr>
          <a:lstStyle/>
          <a:p>
            <a:pPr marL="0" lvl="0" indent="0" algn="ctr" defTabSz="8442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99" kern="1200">
                <a:solidFill>
                  <a:schemeClr val="tx2"/>
                </a:solidFill>
              </a:rPr>
              <a:t>Handle</a:t>
            </a:r>
          </a:p>
        </p:txBody>
      </p:sp>
      <p:sp>
        <p:nvSpPr>
          <p:cNvPr id="18" name="Arrow: Circular 17">
            <a:extLst>
              <a:ext uri="{FF2B5EF4-FFF2-40B4-BE49-F238E27FC236}">
                <a16:creationId xmlns:a16="http://schemas.microsoft.com/office/drawing/2014/main" id="{64C1BB85-BB8E-4C82-865E-1B38480F1854}"/>
              </a:ext>
            </a:extLst>
          </p:cNvPr>
          <p:cNvSpPr/>
          <p:nvPr/>
        </p:nvSpPr>
        <p:spPr>
          <a:xfrm>
            <a:off x="2757573" y="1461894"/>
            <a:ext cx="5179012" cy="5179012"/>
          </a:xfrm>
          <a:prstGeom prst="circularArrow">
            <a:avLst>
              <a:gd name="adj1" fmla="val 3986"/>
              <a:gd name="adj2" fmla="val 250042"/>
              <a:gd name="adj3" fmla="val 13093035"/>
              <a:gd name="adj4" fmla="val 11575757"/>
              <a:gd name="adj5" fmla="val 4651"/>
            </a:avLst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45C29E1-2A66-4BC6-9F9E-6E0F6A78DB41}"/>
              </a:ext>
            </a:extLst>
          </p:cNvPr>
          <p:cNvSpPr/>
          <p:nvPr/>
        </p:nvSpPr>
        <p:spPr>
          <a:xfrm>
            <a:off x="6123169" y="5418733"/>
            <a:ext cx="1058710" cy="1058710"/>
          </a:xfrm>
          <a:custGeom>
            <a:avLst/>
            <a:gdLst>
              <a:gd name="connsiteX0" fmla="*/ 0 w 1058986"/>
              <a:gd name="connsiteY0" fmla="*/ 0 h 1058986"/>
              <a:gd name="connsiteX1" fmla="*/ 1058986 w 1058986"/>
              <a:gd name="connsiteY1" fmla="*/ 0 h 1058986"/>
              <a:gd name="connsiteX2" fmla="*/ 1058986 w 1058986"/>
              <a:gd name="connsiteY2" fmla="*/ 1058986 h 1058986"/>
              <a:gd name="connsiteX3" fmla="*/ 0 w 1058986"/>
              <a:gd name="connsiteY3" fmla="*/ 1058986 h 1058986"/>
              <a:gd name="connsiteX4" fmla="*/ 0 w 1058986"/>
              <a:gd name="connsiteY4" fmla="*/ 0 h 105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986" h="1058986">
                <a:moveTo>
                  <a:pt x="0" y="0"/>
                </a:moveTo>
                <a:lnTo>
                  <a:pt x="1058986" y="0"/>
                </a:lnTo>
                <a:lnTo>
                  <a:pt x="1058986" y="1058986"/>
                </a:lnTo>
                <a:lnTo>
                  <a:pt x="0" y="1058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24" tIns="24124" rIns="24124" bIns="24124" numCol="1" spcCol="1270" anchor="ctr" anchorCtr="0">
            <a:noAutofit/>
          </a:bodyPr>
          <a:lstStyle/>
          <a:p>
            <a:pPr marL="0" lvl="0" indent="0" algn="ctr" defTabSz="8442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99" kern="1200">
                <a:solidFill>
                  <a:schemeClr val="tx2"/>
                </a:solidFill>
              </a:rPr>
              <a:t>Develop</a:t>
            </a:r>
          </a:p>
        </p:txBody>
      </p:sp>
    </p:spTree>
    <p:extLst>
      <p:ext uri="{BB962C8B-B14F-4D97-AF65-F5344CB8AC3E}">
        <p14:creationId xmlns:p14="http://schemas.microsoft.com/office/powerpoint/2010/main" val="264999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2780D-86B1-4835-B0E7-740F65125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85B7-00E0-4FC4-A34D-49D871B0C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25" y="2053277"/>
            <a:ext cx="8944211" cy="4194388"/>
          </a:xfrm>
        </p:spPr>
        <p:txBody>
          <a:bodyPr>
            <a:normAutofit/>
          </a:bodyPr>
          <a:lstStyle/>
          <a:p>
            <a:r>
              <a:rPr lang="en-US"/>
              <a:t>Stay with your group</a:t>
            </a:r>
          </a:p>
          <a:p>
            <a:r>
              <a:rPr lang="en-US"/>
              <a:t>Don't discuss sensitive matters where they can be overheard</a:t>
            </a:r>
          </a:p>
          <a:p>
            <a:pPr lvl="1"/>
            <a:r>
              <a:rPr lang="en-US"/>
              <a:t>Travel plans, leadership, and membership</a:t>
            </a:r>
          </a:p>
          <a:p>
            <a:pPr lvl="1"/>
            <a:r>
              <a:rPr lang="en-US"/>
              <a:t>Post-graduation job plans</a:t>
            </a:r>
          </a:p>
          <a:p>
            <a:r>
              <a:rPr lang="en-US"/>
              <a:t>Be suspicious of quick friendships</a:t>
            </a:r>
          </a:p>
          <a:p>
            <a:pPr lvl="1"/>
            <a:r>
              <a:rPr lang="en-US"/>
              <a:t>Don’t accept drinks from strangers</a:t>
            </a:r>
          </a:p>
          <a:p>
            <a:pPr lvl="1"/>
            <a:r>
              <a:rPr lang="en-US"/>
              <a:t>Don’t consume unfamiliar substances  </a:t>
            </a:r>
          </a:p>
          <a:p>
            <a:pPr lvl="1"/>
            <a:r>
              <a:rPr lang="en-US"/>
              <a:t>Avoid sexual overtures</a:t>
            </a:r>
          </a:p>
        </p:txBody>
      </p:sp>
    </p:spTree>
    <p:extLst>
      <p:ext uri="{BB962C8B-B14F-4D97-AF65-F5344CB8AC3E}">
        <p14:creationId xmlns:p14="http://schemas.microsoft.com/office/powerpoint/2010/main" val="3270982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F279-2C2B-4FEA-A7A6-496034A9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Underlying Assumption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8FBEA-B48F-49AB-A43F-5B7017612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 may be a target of a foreign recruitment effort while on summer cruise. 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Report any suspicious behavior</a:t>
            </a:r>
          </a:p>
          <a:p>
            <a:pPr lvl="1"/>
            <a:r>
              <a:rPr lang="en-US"/>
              <a:t>Avoid investigating the circumstances yourself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29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E4F78-3712-4557-8B9A-AC168B83A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Professionalism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E07AA-4C87-4A70-8CD8-CC2A7971E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“Ambassador” mindset</a:t>
            </a:r>
          </a:p>
          <a:p>
            <a:r>
              <a:rPr lang="en-US"/>
              <a:t>Avoid political and religious discussions </a:t>
            </a:r>
          </a:p>
          <a:p>
            <a:r>
              <a:rPr lang="en-US"/>
              <a:t>Avoid black markets</a:t>
            </a:r>
          </a:p>
          <a:p>
            <a:pPr lvl="1"/>
            <a:r>
              <a:rPr lang="en-US"/>
              <a:t>Counterfeit goods, prostitution, drugs, gambling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51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340C6-DEEF-426A-92F7-9EFB94513B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u="sng">
              <a:latin typeface="+mj-lt"/>
            </a:endParaRPr>
          </a:p>
          <a:p>
            <a:pPr marL="0" indent="0">
              <a:buNone/>
            </a:pPr>
            <a:endParaRPr lang="en-US">
              <a:latin typeface="+mj-lt"/>
            </a:endParaRPr>
          </a:p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7D02F1-2FC8-03AD-E13B-9C618F8FF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9407" y="1304307"/>
            <a:ext cx="5652655" cy="5172693"/>
          </a:xfrm>
        </p:spPr>
        <p:txBody>
          <a:bodyPr>
            <a:normAutofit/>
          </a:bodyPr>
          <a:lstStyle/>
          <a:p>
            <a:endParaRPr lang="en-US" sz="160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1E5D4CD4-2496-141A-924E-351FA4B54167}"/>
              </a:ext>
            </a:extLst>
          </p:cNvPr>
          <p:cNvSpPr txBox="1">
            <a:spLocks/>
          </p:cNvSpPr>
          <p:nvPr/>
        </p:nvSpPr>
        <p:spPr>
          <a:xfrm>
            <a:off x="1196864" y="194362"/>
            <a:ext cx="10078494" cy="97791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buNone/>
            </a:pPr>
            <a:r>
              <a:rPr lang="en-US" sz="1400">
                <a:solidFill>
                  <a:srgbClr val="FFFFFF"/>
                </a:solidFill>
                <a:ea typeface="+mn-lt"/>
                <a:cs typeface="+mn-lt"/>
              </a:rPr>
              <a:t> </a:t>
            </a: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 23</a:t>
            </a:r>
            <a:r>
              <a:rPr lang="en-US" sz="1350" baseline="30000">
                <a:solidFill>
                  <a:srgbClr val="FFFFFF"/>
                </a:solidFill>
                <a:ea typeface="+mn-lt"/>
                <a:cs typeface="+mn-lt"/>
              </a:rPr>
              <a:t>rd</a:t>
            </a: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 May              </a:t>
            </a:r>
            <a:r>
              <a:rPr lang="en-US" sz="1350" b="1">
                <a:solidFill>
                  <a:srgbClr val="FFFFFF"/>
                </a:solidFill>
                <a:ea typeface="+mn-lt"/>
                <a:cs typeface="+mn-lt"/>
              </a:rPr>
              <a:t>Steward dept arrives.</a:t>
            </a:r>
            <a:endParaRPr lang="en-US" sz="1350">
              <a:solidFill>
                <a:srgbClr val="FFFFFF"/>
              </a:solidFill>
              <a:cs typeface="Calibri"/>
            </a:endParaRPr>
          </a:p>
          <a:p>
            <a:pPr marL="223520" indent="0">
              <a:spcBef>
                <a:spcPts val="500"/>
              </a:spcBef>
              <a:buNone/>
            </a:pP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24</a:t>
            </a:r>
            <a:r>
              <a:rPr lang="en-US" sz="1350" baseline="30000">
                <a:solidFill>
                  <a:srgbClr val="FFFFFF"/>
                </a:solidFill>
                <a:ea typeface="+mn-lt"/>
                <a:cs typeface="+mn-lt"/>
              </a:rPr>
              <a:t>th</a:t>
            </a: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 May              1</a:t>
            </a:r>
            <a:r>
              <a:rPr lang="en-US" sz="1350" baseline="30000">
                <a:solidFill>
                  <a:srgbClr val="FFFFFF"/>
                </a:solidFill>
                <a:ea typeface="+mn-lt"/>
                <a:cs typeface="+mn-lt"/>
              </a:rPr>
              <a:t>st</a:t>
            </a: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 Food delivery</a:t>
            </a:r>
            <a:endParaRPr lang="en-US" sz="1350">
              <a:solidFill>
                <a:srgbClr val="FFFFFF"/>
              </a:solidFill>
              <a:cs typeface="Calibri"/>
            </a:endParaRPr>
          </a:p>
          <a:p>
            <a:pPr marL="223520" indent="0">
              <a:spcBef>
                <a:spcPts val="500"/>
              </a:spcBef>
              <a:buNone/>
            </a:pP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26</a:t>
            </a:r>
            <a:r>
              <a:rPr lang="en-US" sz="1350" baseline="30000">
                <a:solidFill>
                  <a:srgbClr val="FFFFFF"/>
                </a:solidFill>
                <a:ea typeface="+mn-lt"/>
                <a:cs typeface="+mn-lt"/>
              </a:rPr>
              <a:t>th</a:t>
            </a: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 May              2</a:t>
            </a:r>
            <a:r>
              <a:rPr lang="en-US" sz="1350" baseline="30000">
                <a:solidFill>
                  <a:srgbClr val="FFFFFF"/>
                </a:solidFill>
                <a:ea typeface="+mn-lt"/>
                <a:cs typeface="+mn-lt"/>
              </a:rPr>
              <a:t>nd</a:t>
            </a: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 Food delivery</a:t>
            </a:r>
            <a:endParaRPr lang="en-US" sz="1350">
              <a:solidFill>
                <a:srgbClr val="FFFFFF"/>
              </a:solidFill>
              <a:cs typeface="Calibri"/>
            </a:endParaRPr>
          </a:p>
          <a:p>
            <a:pPr marL="223520" indent="0">
              <a:spcBef>
                <a:spcPts val="500"/>
              </a:spcBef>
              <a:buNone/>
            </a:pP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29th May</a:t>
            </a:r>
            <a:r>
              <a:rPr lang="en-US" sz="1350" baseline="30000">
                <a:solidFill>
                  <a:srgbClr val="FFFFFF"/>
                </a:solidFill>
                <a:ea typeface="+mn-lt"/>
                <a:cs typeface="+mn-lt"/>
              </a:rPr>
              <a:t>               </a:t>
            </a: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   Crew report aboard / Travel</a:t>
            </a:r>
            <a:endParaRPr lang="en-US" sz="1350">
              <a:solidFill>
                <a:srgbClr val="FFFFFF"/>
              </a:solidFill>
              <a:cs typeface="Calibri"/>
            </a:endParaRPr>
          </a:p>
          <a:p>
            <a:pPr marL="223520" indent="0">
              <a:spcBef>
                <a:spcPts val="500"/>
              </a:spcBef>
              <a:buNone/>
            </a:pP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30</a:t>
            </a:r>
            <a:r>
              <a:rPr lang="en-US" sz="1350" baseline="30000">
                <a:solidFill>
                  <a:srgbClr val="FFFFFF"/>
                </a:solidFill>
                <a:ea typeface="+mn-lt"/>
                <a:cs typeface="+mn-lt"/>
              </a:rPr>
              <a:t>th </a:t>
            </a: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May              </a:t>
            </a:r>
            <a:r>
              <a:rPr lang="en-US" sz="1350" b="1">
                <a:solidFill>
                  <a:srgbClr val="FFFFFF"/>
                </a:solidFill>
                <a:ea typeface="+mn-lt"/>
                <a:cs typeface="+mn-lt"/>
              </a:rPr>
              <a:t>First workday Crew – start food service.</a:t>
            </a:r>
            <a:endParaRPr lang="en-US" sz="1350">
              <a:solidFill>
                <a:srgbClr val="FFFFFF"/>
              </a:solidFill>
              <a:cs typeface="Calibri"/>
            </a:endParaRPr>
          </a:p>
          <a:p>
            <a:pPr marL="223520" indent="0">
              <a:spcBef>
                <a:spcPts val="500"/>
              </a:spcBef>
              <a:buNone/>
            </a:pP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31</a:t>
            </a:r>
            <a:r>
              <a:rPr lang="en-US" sz="1350" baseline="30000">
                <a:solidFill>
                  <a:srgbClr val="FFFFFF"/>
                </a:solidFill>
                <a:ea typeface="+mn-lt"/>
                <a:cs typeface="+mn-lt"/>
              </a:rPr>
              <a:t>st</a:t>
            </a: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 May              </a:t>
            </a:r>
            <a:r>
              <a:rPr lang="en-US" sz="1350" b="1">
                <a:solidFill>
                  <a:srgbClr val="FFFFFF"/>
                </a:solidFill>
                <a:ea typeface="+mn-lt"/>
                <a:cs typeface="+mn-lt"/>
              </a:rPr>
              <a:t>Cadet Leadership reports to the vessel 0900-1500 / prep for cadet move aboard. All TSGB Cadet Leadership meeting at          1600 in Upper Class Mess.</a:t>
            </a:r>
            <a:endParaRPr lang="en-US" sz="1350">
              <a:solidFill>
                <a:srgbClr val="FFFFFF"/>
              </a:solidFill>
              <a:cs typeface="Calibri"/>
            </a:endParaRPr>
          </a:p>
          <a:p>
            <a:pPr marL="223520" indent="0">
              <a:spcBef>
                <a:spcPts val="500"/>
              </a:spcBef>
              <a:buNone/>
            </a:pP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01 June               </a:t>
            </a:r>
            <a:r>
              <a:rPr lang="en-US" sz="1350" u="sng">
                <a:solidFill>
                  <a:srgbClr val="FFFFFF"/>
                </a:solidFill>
                <a:ea typeface="+mn-lt"/>
                <a:cs typeface="+mn-lt"/>
              </a:rPr>
              <a:t>Early move in aboard</a:t>
            </a: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 allowed for all cadets from 0900-1500. </a:t>
            </a:r>
            <a:endParaRPr lang="en-US" sz="1350">
              <a:solidFill>
                <a:srgbClr val="FFFFFF"/>
              </a:solidFill>
              <a:cs typeface="Calibri"/>
            </a:endParaRPr>
          </a:p>
          <a:p>
            <a:pPr marL="223520" indent="0">
              <a:spcBef>
                <a:spcPts val="500"/>
              </a:spcBef>
              <a:buNone/>
            </a:pP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02 June               All Cadets move aboard 0900-1500. Liberty Expires for all cadets at 2200.</a:t>
            </a:r>
            <a:endParaRPr lang="en-US" sz="1350">
              <a:solidFill>
                <a:srgbClr val="FFFFFF"/>
              </a:solidFill>
              <a:cs typeface="Calibri"/>
            </a:endParaRPr>
          </a:p>
          <a:p>
            <a:pPr marL="223520" indent="0">
              <a:spcBef>
                <a:spcPts val="500"/>
              </a:spcBef>
              <a:buNone/>
            </a:pP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03 June               All hands aboard – Summer Sea Term 2024 Commences</a:t>
            </a:r>
            <a:endParaRPr lang="en-US" sz="1350">
              <a:solidFill>
                <a:srgbClr val="FFFFFF"/>
              </a:solidFill>
              <a:cs typeface="Calibri"/>
            </a:endParaRPr>
          </a:p>
          <a:p>
            <a:pPr marL="223520" indent="0">
              <a:spcBef>
                <a:spcPts val="500"/>
              </a:spcBef>
              <a:buNone/>
            </a:pP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                             0700 Formation – 1</a:t>
            </a:r>
            <a:r>
              <a:rPr lang="en-US" sz="1350" baseline="30000">
                <a:solidFill>
                  <a:srgbClr val="FFFFFF"/>
                </a:solidFill>
                <a:ea typeface="+mn-lt"/>
                <a:cs typeface="+mn-lt"/>
              </a:rPr>
              <a:t>st</a:t>
            </a: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 Uniform Inspection</a:t>
            </a:r>
            <a:endParaRPr lang="en-US" sz="1350">
              <a:solidFill>
                <a:srgbClr val="FFFFFF"/>
              </a:solidFill>
              <a:cs typeface="Calibri"/>
            </a:endParaRPr>
          </a:p>
          <a:p>
            <a:pPr marL="223520" indent="0">
              <a:spcBef>
                <a:spcPts val="500"/>
              </a:spcBef>
              <a:buNone/>
            </a:pP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                             0830 Helo deck – Captain’s Welcome Speech, Introduce Ships crew.</a:t>
            </a:r>
            <a:endParaRPr lang="en-US" sz="1350">
              <a:solidFill>
                <a:srgbClr val="FFFFFF"/>
              </a:solidFill>
              <a:cs typeface="Calibri"/>
            </a:endParaRPr>
          </a:p>
          <a:p>
            <a:pPr marL="223520" indent="0">
              <a:spcBef>
                <a:spcPts val="500"/>
              </a:spcBef>
              <a:buNone/>
            </a:pP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                             0930 – 1145 Vessel Familiarization.</a:t>
            </a:r>
            <a:r>
              <a:rPr lang="en-US" sz="1350">
                <a:ea typeface="+mn-lt"/>
                <a:cs typeface="+mn-lt"/>
              </a:rPr>
              <a:t> </a:t>
            </a:r>
            <a:r>
              <a:rPr lang="en-US" sz="1350" u="sng">
                <a:ea typeface="+mn-lt"/>
                <a:cs typeface="+mn-lt"/>
              </a:rPr>
              <a:t>Station Billets &amp; familiarization / Divisional</a:t>
            </a:r>
            <a:endParaRPr lang="en-US" sz="1350">
              <a:cs typeface="Calibri"/>
            </a:endParaRPr>
          </a:p>
          <a:p>
            <a:pPr marL="223520" indent="0">
              <a:spcBef>
                <a:spcPts val="500"/>
              </a:spcBef>
              <a:buNone/>
            </a:pP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                             1300 – 1500 Rizza Hall TIX  / SOCP SASH training</a:t>
            </a:r>
            <a:endParaRPr lang="en-US" sz="1350">
              <a:solidFill>
                <a:srgbClr val="FFFFFF"/>
              </a:solidFill>
              <a:cs typeface="Calibri"/>
            </a:endParaRPr>
          </a:p>
          <a:p>
            <a:pPr marL="223520" indent="0">
              <a:spcBef>
                <a:spcPts val="500"/>
              </a:spcBef>
              <a:buNone/>
            </a:pP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                             1630-1730 WALK THROUGH F&amp;B &amp; Security Drill</a:t>
            </a:r>
            <a:endParaRPr lang="en-US" sz="1350">
              <a:solidFill>
                <a:srgbClr val="FFFFFF"/>
              </a:solidFill>
              <a:cs typeface="Calibri"/>
            </a:endParaRPr>
          </a:p>
          <a:p>
            <a:pPr marL="223520" indent="0">
              <a:spcBef>
                <a:spcPts val="500"/>
              </a:spcBef>
              <a:buNone/>
            </a:pP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04 June               Each division will walk through the Lifeboats, lower and secure for sea.  (omit division on watch)</a:t>
            </a:r>
            <a:endParaRPr lang="en-US" sz="1350">
              <a:solidFill>
                <a:srgbClr val="FFFFFF"/>
              </a:solidFill>
              <a:cs typeface="Calibri"/>
            </a:endParaRPr>
          </a:p>
          <a:p>
            <a:pPr marL="223520" indent="0">
              <a:spcBef>
                <a:spcPts val="500"/>
              </a:spcBef>
              <a:buNone/>
            </a:pP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                             1D 0800-0830 / 1E MES  - SWAP 0830-0900</a:t>
            </a:r>
            <a:endParaRPr lang="en-US" sz="1350">
              <a:solidFill>
                <a:srgbClr val="FFFFFF"/>
              </a:solidFill>
              <a:cs typeface="Calibri"/>
            </a:endParaRPr>
          </a:p>
          <a:p>
            <a:pPr marL="223520" indent="0">
              <a:spcBef>
                <a:spcPts val="500"/>
              </a:spcBef>
              <a:buNone/>
            </a:pP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                             2D 0900-0930 / 2D MES – SWAP 0930-1000</a:t>
            </a:r>
            <a:endParaRPr lang="en-US" sz="1350">
              <a:solidFill>
                <a:srgbClr val="FFFFFF"/>
              </a:solidFill>
              <a:cs typeface="Calibri"/>
            </a:endParaRPr>
          </a:p>
          <a:p>
            <a:pPr marL="223520" indent="0">
              <a:spcBef>
                <a:spcPts val="500"/>
              </a:spcBef>
              <a:buNone/>
            </a:pP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                             </a:t>
            </a:r>
            <a:r>
              <a:rPr lang="es-MX" sz="1350">
                <a:solidFill>
                  <a:srgbClr val="FFFFFF"/>
                </a:solidFill>
                <a:ea typeface="+mn-lt"/>
                <a:cs typeface="+mn-lt"/>
              </a:rPr>
              <a:t>3D 1000-1030 / 3E MES – SWAP 1030-1100</a:t>
            </a:r>
            <a:endParaRPr lang="en-US" sz="1350">
              <a:solidFill>
                <a:srgbClr val="FFFFFF"/>
              </a:solidFill>
              <a:cs typeface="Calibri"/>
            </a:endParaRPr>
          </a:p>
          <a:p>
            <a:pPr marL="223520" indent="0">
              <a:spcBef>
                <a:spcPts val="500"/>
              </a:spcBef>
              <a:buNone/>
            </a:pPr>
            <a:r>
              <a:rPr lang="es-MX" sz="1350">
                <a:solidFill>
                  <a:srgbClr val="FFFFFF"/>
                </a:solidFill>
                <a:ea typeface="+mn-lt"/>
                <a:cs typeface="+mn-lt"/>
              </a:rPr>
              <a:t>                             4D 1100-1130 / 4E MES – SWAP 1130-1200</a:t>
            </a:r>
            <a:endParaRPr lang="en-US" sz="1350">
              <a:solidFill>
                <a:srgbClr val="FFFFFF"/>
              </a:solidFill>
              <a:cs typeface="Calibri"/>
            </a:endParaRPr>
          </a:p>
          <a:p>
            <a:pPr marL="223520" indent="0">
              <a:spcBef>
                <a:spcPts val="500"/>
              </a:spcBef>
              <a:buNone/>
            </a:pPr>
            <a:r>
              <a:rPr lang="es-MX" sz="1350">
                <a:solidFill>
                  <a:srgbClr val="FFFFFF"/>
                </a:solidFill>
                <a:ea typeface="+mn-lt"/>
                <a:cs typeface="+mn-lt"/>
              </a:rPr>
              <a:t>                             </a:t>
            </a: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1300 F&amp;B drills &amp; Security Drill (probably will do this 2x times) / Cleaning Party</a:t>
            </a:r>
            <a:endParaRPr lang="en-US" sz="1350">
              <a:solidFill>
                <a:srgbClr val="FFFFFF"/>
              </a:solidFill>
              <a:cs typeface="Calibri"/>
            </a:endParaRPr>
          </a:p>
          <a:p>
            <a:pPr marL="223520" indent="0">
              <a:spcBef>
                <a:spcPts val="500"/>
              </a:spcBef>
              <a:buNone/>
            </a:pP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05 June                F&amp;B drills / secure for sea (whatever division was on watch on 4</a:t>
            </a:r>
            <a:r>
              <a:rPr lang="en-US" sz="1350" baseline="30000">
                <a:solidFill>
                  <a:srgbClr val="FFFFFF"/>
                </a:solidFill>
                <a:ea typeface="+mn-lt"/>
                <a:cs typeface="+mn-lt"/>
              </a:rPr>
              <a:t>th</a:t>
            </a: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 will conduct LB &amp; MES training)</a:t>
            </a:r>
            <a:endParaRPr lang="en-US" sz="1350">
              <a:solidFill>
                <a:srgbClr val="FFFFFF"/>
              </a:solidFill>
              <a:cs typeface="Calibri"/>
            </a:endParaRPr>
          </a:p>
          <a:p>
            <a:pPr marL="223520" indent="0">
              <a:spcBef>
                <a:spcPts val="500"/>
              </a:spcBef>
              <a:buNone/>
            </a:pP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06 June                COI drills for USCG</a:t>
            </a:r>
            <a:endParaRPr lang="en-US" sz="1350">
              <a:solidFill>
                <a:srgbClr val="FFFFFF"/>
              </a:solidFill>
              <a:cs typeface="Calibri"/>
            </a:endParaRPr>
          </a:p>
          <a:p>
            <a:pPr marL="223520" indent="0">
              <a:spcBef>
                <a:spcPts val="500"/>
              </a:spcBef>
              <a:buNone/>
            </a:pP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07 June                Secure for sea</a:t>
            </a:r>
            <a:endParaRPr lang="en-US" sz="1350">
              <a:solidFill>
                <a:srgbClr val="FFFFFF"/>
              </a:solidFill>
              <a:cs typeface="Calibri"/>
            </a:endParaRPr>
          </a:p>
          <a:p>
            <a:pPr marL="223520" indent="0">
              <a:spcBef>
                <a:spcPts val="500"/>
              </a:spcBef>
              <a:buNone/>
            </a:pP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08 June                Depart Vallejo – Pilot 1200 / shift to anchorage 9 bunker.</a:t>
            </a:r>
            <a:endParaRPr lang="en-US" sz="1350">
              <a:solidFill>
                <a:srgbClr val="FFFFFF"/>
              </a:solidFill>
              <a:cs typeface="Calibri"/>
            </a:endParaRPr>
          </a:p>
          <a:p>
            <a:pPr marL="223520" indent="0">
              <a:spcBef>
                <a:spcPts val="500"/>
              </a:spcBef>
              <a:buNone/>
            </a:pPr>
            <a:r>
              <a:rPr lang="en-US" sz="1350">
                <a:solidFill>
                  <a:srgbClr val="FFFFFF"/>
                </a:solidFill>
                <a:ea typeface="+mn-lt"/>
                <a:cs typeface="+mn-lt"/>
              </a:rPr>
              <a:t>09 June                Depart SF – outbound for Honolulu Hi</a:t>
            </a:r>
            <a:endParaRPr lang="en-US" sz="1350">
              <a:solidFill>
                <a:srgbClr val="FFFFFF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1600">
              <a:latin typeface="Times New Roman"/>
              <a:cs typeface="Times New Roman"/>
            </a:endParaRPr>
          </a:p>
          <a:p>
            <a:pPr marL="223520" indent="-223520"/>
            <a:endParaRPr lang="en-US">
              <a:latin typeface="Times New Roman"/>
              <a:cs typeface="Calibri" panose="020F0502020204030204"/>
            </a:endParaRPr>
          </a:p>
          <a:p>
            <a:pPr marL="223520" indent="-223520"/>
            <a:endParaRPr lang="en-US">
              <a:latin typeface="Times New Roman"/>
              <a:cs typeface="Calibri" panose="020F0502020204030204"/>
            </a:endParaRPr>
          </a:p>
          <a:p>
            <a:pPr marL="223520" indent="-223520"/>
            <a:endParaRPr lang="en-US">
              <a:latin typeface="Times New Roman"/>
              <a:cs typeface="Calibri" panose="020F0502020204030204"/>
            </a:endParaRPr>
          </a:p>
          <a:p>
            <a:pPr marL="223520" indent="-223520"/>
            <a:endParaRPr lang="en-US">
              <a:latin typeface="Times New Roman"/>
              <a:cs typeface="Calibri" panose="020F0502020204030204"/>
            </a:endParaRPr>
          </a:p>
          <a:p>
            <a:pPr marL="223520" indent="-223520"/>
            <a:endParaRPr lang="en-US">
              <a:latin typeface="Times New Roman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2BB1D7-17C8-9B0C-D113-FB6C32149013}"/>
              </a:ext>
            </a:extLst>
          </p:cNvPr>
          <p:cNvSpPr txBox="1"/>
          <p:nvPr/>
        </p:nvSpPr>
        <p:spPr>
          <a:xfrm>
            <a:off x="5158127" y="11320"/>
            <a:ext cx="52149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/>
              <a:t>TSGB Summer Sea Term 2024 Expected Schedule: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340C6-DEEF-426A-92F7-9EFB94513B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u="sng">
              <a:latin typeface="+mj-lt"/>
            </a:endParaRPr>
          </a:p>
          <a:p>
            <a:pPr marL="0" indent="0">
              <a:buNone/>
            </a:pPr>
            <a:endParaRPr lang="en-US">
              <a:latin typeface="+mj-lt"/>
            </a:endParaRPr>
          </a:p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7D02F1-2FC8-03AD-E13B-9C618F8FF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9407" y="1304307"/>
            <a:ext cx="5652655" cy="5172693"/>
          </a:xfrm>
        </p:spPr>
        <p:txBody>
          <a:bodyPr>
            <a:normAutofit/>
          </a:bodyPr>
          <a:lstStyle/>
          <a:p>
            <a:endParaRPr lang="en-US" sz="160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5721D7-4EE7-B069-DA12-05E93FBAABC1}"/>
              </a:ext>
            </a:extLst>
          </p:cNvPr>
          <p:cNvSpPr txBox="1"/>
          <p:nvPr/>
        </p:nvSpPr>
        <p:spPr>
          <a:xfrm>
            <a:off x="1336881" y="309520"/>
            <a:ext cx="5379245" cy="30310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latin typeface="Times New Roman"/>
                <a:cs typeface="Calibri"/>
              </a:rPr>
              <a:t>Cadet Leadership </a:t>
            </a:r>
          </a:p>
          <a:p>
            <a:pPr algn="ctr">
              <a:lnSpc>
                <a:spcPct val="150000"/>
              </a:lnSpc>
            </a:pPr>
            <a:endParaRPr lang="en-US" sz="240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b="1">
              <a:solidFill>
                <a:srgbClr val="242424"/>
              </a:solidFill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260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2600">
              <a:ea typeface="Calibri"/>
              <a:cs typeface="Calibri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4FE4387-BEA7-5836-E420-5E15208C3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657925"/>
              </p:ext>
            </p:extLst>
          </p:nvPr>
        </p:nvGraphicFramePr>
        <p:xfrm>
          <a:off x="1549426" y="1712655"/>
          <a:ext cx="5304993" cy="381252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69030">
                  <a:extLst>
                    <a:ext uri="{9D8B030D-6E8A-4147-A177-3AD203B41FA5}">
                      <a16:colId xmlns:a16="http://schemas.microsoft.com/office/drawing/2014/main" val="3523383081"/>
                    </a:ext>
                  </a:extLst>
                </a:gridCol>
                <a:gridCol w="3335963">
                  <a:extLst>
                    <a:ext uri="{9D8B030D-6E8A-4147-A177-3AD203B41FA5}">
                      <a16:colId xmlns:a16="http://schemas.microsoft.com/office/drawing/2014/main" val="3006189053"/>
                    </a:ext>
                  </a:extLst>
                </a:gridCol>
              </a:tblGrid>
              <a:tr h="395489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Sarai Alonso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Corps Training Ship Commander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846374"/>
                  </a:ext>
                </a:extLst>
              </a:tr>
              <a:tr h="427129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Ryan Downey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Cadet Chief Mate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744657"/>
                  </a:ext>
                </a:extLst>
              </a:tr>
              <a:tr h="427129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Francis Sherman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Cadet Second Mate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62373"/>
                  </a:ext>
                </a:extLst>
              </a:tr>
              <a:tr h="427129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Benjamin Hughes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Cadet Third Mate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97374"/>
                  </a:ext>
                </a:extLst>
              </a:tr>
              <a:tr h="427129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Erin Hulti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Cadet Third Mate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834745"/>
                  </a:ext>
                </a:extLst>
              </a:tr>
              <a:tr h="427129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Maya Sortor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Cadet Chief Engineer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650982"/>
                  </a:ext>
                </a:extLst>
              </a:tr>
              <a:tr h="427129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Parker Forsythe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Cadet First Engineer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98500"/>
                  </a:ext>
                </a:extLst>
              </a:tr>
              <a:tr h="427129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Aris Spanos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Cadet Second Engineer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469532"/>
                  </a:ext>
                </a:extLst>
              </a:tr>
              <a:tr h="427129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Etienne Quille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Cadet Third Engineer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05458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C0314FD-CB08-3F47-8AC5-8CFB17D8F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458940"/>
              </p:ext>
            </p:extLst>
          </p:nvPr>
        </p:nvGraphicFramePr>
        <p:xfrm>
          <a:off x="7311678" y="523836"/>
          <a:ext cx="4271464" cy="5854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03005">
                  <a:extLst>
                    <a:ext uri="{9D8B030D-6E8A-4147-A177-3AD203B41FA5}">
                      <a16:colId xmlns:a16="http://schemas.microsoft.com/office/drawing/2014/main" val="3157293313"/>
                    </a:ext>
                  </a:extLst>
                </a:gridCol>
                <a:gridCol w="1268459">
                  <a:extLst>
                    <a:ext uri="{9D8B030D-6E8A-4147-A177-3AD203B41FA5}">
                      <a16:colId xmlns:a16="http://schemas.microsoft.com/office/drawing/2014/main" val="457719136"/>
                    </a:ext>
                  </a:extLst>
                </a:gridCol>
              </a:tblGrid>
              <a:tr h="365875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Sofia Gomez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1E CO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679872"/>
                  </a:ext>
                </a:extLst>
              </a:tr>
              <a:tr h="365875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Dylan Joelson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1E XO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59545"/>
                  </a:ext>
                </a:extLst>
              </a:tr>
              <a:tr h="365875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Connor Wadhams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2E CO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405054"/>
                  </a:ext>
                </a:extLst>
              </a:tr>
              <a:tr h="365875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George Hutson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2E XO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577262"/>
                  </a:ext>
                </a:extLst>
              </a:tr>
              <a:tr h="365875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Nat Pierotti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3E CO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629680"/>
                  </a:ext>
                </a:extLst>
              </a:tr>
              <a:tr h="365875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Jack Durheim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3E XO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491215"/>
                  </a:ext>
                </a:extLst>
              </a:tr>
              <a:tr h="365875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Tony Perez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4E CO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105343"/>
                  </a:ext>
                </a:extLst>
              </a:tr>
              <a:tr h="365875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Nolan </a:t>
                      </a:r>
                      <a:r>
                        <a:rPr lang="en-US" sz="2000" err="1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Bronstrup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4E XO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312740"/>
                  </a:ext>
                </a:extLst>
              </a:tr>
              <a:tr h="365875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Raven Frisell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1D CO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94493"/>
                  </a:ext>
                </a:extLst>
              </a:tr>
              <a:tr h="365875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Malcolm Veach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1D XO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909424"/>
                  </a:ext>
                </a:extLst>
              </a:tr>
              <a:tr h="365875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Maria Djaya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2D CO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168741"/>
                  </a:ext>
                </a:extLst>
              </a:tr>
              <a:tr h="365875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Ben Voth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2D XO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883740"/>
                  </a:ext>
                </a:extLst>
              </a:tr>
              <a:tr h="365875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Safari Frisell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3D CO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268318"/>
                  </a:ext>
                </a:extLst>
              </a:tr>
              <a:tr h="365875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Ashlinn Mcgovern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3D XO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835466"/>
                  </a:ext>
                </a:extLst>
              </a:tr>
              <a:tr h="365875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Alayna Celestine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4D CO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733941"/>
                  </a:ext>
                </a:extLst>
              </a:tr>
              <a:tr h="365875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Brandon Lara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highlight>
                            <a:srgbClr val="FFFFFF"/>
                          </a:highlight>
                          <a:latin typeface="Times New Roman"/>
                        </a:rPr>
                        <a:t>4D XO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821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4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19874-95C9-48A4-9564-B42E0E97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393" y="-932"/>
            <a:ext cx="9144001" cy="899556"/>
          </a:xfrm>
        </p:spPr>
        <p:txBody>
          <a:bodyPr>
            <a:normAutofit/>
          </a:bodyPr>
          <a:lstStyle/>
          <a:p>
            <a:pPr algn="ctr"/>
            <a:r>
              <a:rPr lang="en-US">
                <a:ea typeface="Cambria"/>
              </a:rPr>
              <a:t>Handbook Signing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340C6-DEEF-426A-92F7-9EFB94513B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u="sng">
              <a:latin typeface="+mj-lt"/>
            </a:endParaRPr>
          </a:p>
          <a:p>
            <a:pPr marL="0" indent="0">
              <a:buNone/>
            </a:pPr>
            <a:endParaRPr lang="en-US">
              <a:latin typeface="+mj-lt"/>
            </a:endParaRPr>
          </a:p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7D02F1-2FC8-03AD-E13B-9C618F8FF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5626" y="853998"/>
            <a:ext cx="6132240" cy="578541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23520" indent="-223520"/>
            <a:endParaRPr lang="en-US" sz="1600">
              <a:cs typeface="Calibri" panose="020F0502020204030204"/>
            </a:endParaRPr>
          </a:p>
          <a:p>
            <a:pPr marL="223520" indent="-223520"/>
            <a:r>
              <a:rPr lang="en-US">
                <a:ea typeface="Calibri"/>
                <a:cs typeface="Calibri"/>
              </a:rPr>
              <a:t>Discuss any pending issues in the handbook, and then sign in with your Divisional Staff</a:t>
            </a:r>
          </a:p>
          <a:p>
            <a:pPr marL="223520" indent="-223520"/>
            <a:r>
              <a:rPr lang="en-US">
                <a:ea typeface="Calibri"/>
                <a:cs typeface="Calibri"/>
              </a:rPr>
              <a:t>A physical signature is required that you have read and understood the policies in the 2024 SST Handbook to sail onboard the TSGB for 2024 Summer Sea Term.</a:t>
            </a:r>
          </a:p>
          <a:p>
            <a:pPr marL="223520" indent="-223520"/>
            <a:r>
              <a:rPr lang="en-US">
                <a:ea typeface="Calibri"/>
                <a:cs typeface="Calibri"/>
              </a:rPr>
              <a:t>Reminder that when reporting aboard please only bring large duffel bag style luggage. No hard luggage or containers. NO large Televisions!</a:t>
            </a:r>
          </a:p>
          <a:p>
            <a:pPr marL="223520" indent="-223520"/>
            <a:r>
              <a:rPr lang="en-US">
                <a:ea typeface="Calibri"/>
                <a:cs typeface="Calibri"/>
              </a:rPr>
              <a:t>All accommodations need to go through official channels: ADSO &amp; Student Health Center. Accommodations from Spring 2024 semester do not apply and would need to be renewed for Summer Sea Term 2024 pending approval.</a:t>
            </a:r>
          </a:p>
          <a:p>
            <a:pPr marL="223520" indent="-223520"/>
            <a:r>
              <a:rPr lang="en-US">
                <a:ea typeface="Calibri"/>
                <a:cs typeface="Calibri"/>
              </a:rPr>
              <a:t>This is our last meeting before Summer Sea Term so ask the questions if you have them to your Divisional Staff!</a:t>
            </a:r>
          </a:p>
          <a:p>
            <a:pPr marL="223520" indent="-223520"/>
            <a:endParaRPr lang="en-US">
              <a:ea typeface="Calibri"/>
              <a:cs typeface="Calibri"/>
            </a:endParaRPr>
          </a:p>
          <a:p>
            <a:pPr marL="223520" indent="-223520"/>
            <a:endParaRPr lang="en-US">
              <a:ea typeface="Calibri"/>
              <a:cs typeface="Calibri"/>
            </a:endParaRPr>
          </a:p>
          <a:p>
            <a:pPr marL="223520" indent="-223520"/>
            <a:endParaRPr lang="en-US">
              <a:ea typeface="Calibri"/>
              <a:cs typeface="Calibri"/>
            </a:endParaRPr>
          </a:p>
        </p:txBody>
      </p:sp>
      <p:pic>
        <p:nvPicPr>
          <p:cNvPr id="10" name="Picture 9" descr="A picture containing sky, water, outdoor, sunset&#10;&#10;Description automatically generated">
            <a:extLst>
              <a:ext uri="{FF2B5EF4-FFF2-40B4-BE49-F238E27FC236}">
                <a16:creationId xmlns:a16="http://schemas.microsoft.com/office/drawing/2014/main" id="{DFBC25CF-3B88-E5B8-2618-BB317E6C09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422" y="1718067"/>
            <a:ext cx="4784282" cy="351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0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B4457-A43D-4DDB-9184-F8E6A32C8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653" y="1448316"/>
            <a:ext cx="9525804" cy="3328714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TSGB Summer Sea Term Counterintelligence Briefing - 2024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2318F-86AF-43A4-9A6E-BA437EB5AD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NCIS Special Agent Inka Noonan</a:t>
            </a:r>
          </a:p>
          <a:p>
            <a:r>
              <a:rPr lang="en-US"/>
              <a:t>FBI Staff Operations Specialist Kasey Malcoun</a:t>
            </a:r>
          </a:p>
          <a:p>
            <a:r>
              <a:rPr lang="en-US"/>
              <a:t>FBI Special Agent Ryan Kinder</a:t>
            </a:r>
          </a:p>
        </p:txBody>
      </p:sp>
    </p:spTree>
    <p:extLst>
      <p:ext uri="{BB962C8B-B14F-4D97-AF65-F5344CB8AC3E}">
        <p14:creationId xmlns:p14="http://schemas.microsoft.com/office/powerpoint/2010/main" val="313346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ADD5F-EA48-4FAA-BA7B-B0D80A8E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B4269-4100-4DA2-9D27-ED05A7FA1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Situational Awareness &amp; Intelligence</a:t>
            </a:r>
          </a:p>
          <a:p>
            <a:r>
              <a:rPr lang="en-US"/>
              <a:t>Intelligence Recruitment Cycle</a:t>
            </a:r>
          </a:p>
          <a:p>
            <a:r>
              <a:rPr lang="en-US"/>
              <a:t>Professional Behavior</a:t>
            </a:r>
          </a:p>
          <a:p>
            <a:endParaRPr lang="en-US"/>
          </a:p>
          <a:p>
            <a:r>
              <a:rPr lang="en-US"/>
              <a:t>Register with U.S. Department of State Safe Traveler Enrollment Program (STEP)</a:t>
            </a:r>
          </a:p>
          <a:p>
            <a:pPr lvl="1"/>
            <a:r>
              <a:rPr lang="en-US"/>
              <a:t>https://step.state.gov</a:t>
            </a:r>
          </a:p>
        </p:txBody>
      </p:sp>
    </p:spTree>
    <p:extLst>
      <p:ext uri="{BB962C8B-B14F-4D97-AF65-F5344CB8AC3E}">
        <p14:creationId xmlns:p14="http://schemas.microsoft.com/office/powerpoint/2010/main" val="220616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2780D-86B1-4835-B0E7-740F65125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Situational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85B7-00E0-4FC4-A34D-49D871B0C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Trust, Empowerment, and Consequence</a:t>
            </a:r>
          </a:p>
          <a:p>
            <a:r>
              <a:rPr lang="en-US"/>
              <a:t>Social Media</a:t>
            </a:r>
          </a:p>
          <a:p>
            <a:pPr lvl="1"/>
            <a:r>
              <a:rPr lang="en-US"/>
              <a:t>Privacy and location settings</a:t>
            </a:r>
          </a:p>
          <a:p>
            <a:pPr lvl="1"/>
            <a:r>
              <a:rPr lang="en-US"/>
              <a:t>When should I post? What should I post</a:t>
            </a:r>
          </a:p>
          <a:p>
            <a:r>
              <a:rPr lang="en-US"/>
              <a:t>Topics to Avoid</a:t>
            </a:r>
          </a:p>
          <a:p>
            <a:pPr lvl="1"/>
            <a:r>
              <a:rPr lang="en-US"/>
              <a:t>Travel arrangements</a:t>
            </a:r>
          </a:p>
          <a:p>
            <a:pPr lvl="1"/>
            <a:r>
              <a:rPr lang="en-US"/>
              <a:t>Travel schedule</a:t>
            </a:r>
          </a:p>
          <a:p>
            <a:pPr lvl="1"/>
            <a:r>
              <a:rPr lang="en-US"/>
              <a:t>Group leadership and composition</a:t>
            </a:r>
          </a:p>
          <a:p>
            <a:pPr lvl="1"/>
            <a:r>
              <a:rPr lang="en-US"/>
              <a:t>Post-graduation job plans</a:t>
            </a:r>
          </a:p>
        </p:txBody>
      </p:sp>
    </p:spTree>
    <p:extLst>
      <p:ext uri="{BB962C8B-B14F-4D97-AF65-F5344CB8AC3E}">
        <p14:creationId xmlns:p14="http://schemas.microsoft.com/office/powerpoint/2010/main" val="179031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FDFA-A719-4D63-8A77-299F78A1B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Recruitment Cycle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F220BEC-0493-4EEE-8849-A044605E08A6}"/>
              </a:ext>
            </a:extLst>
          </p:cNvPr>
          <p:cNvSpPr/>
          <p:nvPr/>
        </p:nvSpPr>
        <p:spPr>
          <a:xfrm>
            <a:off x="6000650" y="1396351"/>
            <a:ext cx="1058710" cy="1058710"/>
          </a:xfrm>
          <a:custGeom>
            <a:avLst/>
            <a:gdLst>
              <a:gd name="connsiteX0" fmla="*/ 0 w 1058986"/>
              <a:gd name="connsiteY0" fmla="*/ 0 h 1058986"/>
              <a:gd name="connsiteX1" fmla="*/ 1058986 w 1058986"/>
              <a:gd name="connsiteY1" fmla="*/ 0 h 1058986"/>
              <a:gd name="connsiteX2" fmla="*/ 1058986 w 1058986"/>
              <a:gd name="connsiteY2" fmla="*/ 1058986 h 1058986"/>
              <a:gd name="connsiteX3" fmla="*/ 0 w 1058986"/>
              <a:gd name="connsiteY3" fmla="*/ 1058986 h 1058986"/>
              <a:gd name="connsiteX4" fmla="*/ 0 w 1058986"/>
              <a:gd name="connsiteY4" fmla="*/ 0 h 105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986" h="1058986">
                <a:moveTo>
                  <a:pt x="0" y="0"/>
                </a:moveTo>
                <a:lnTo>
                  <a:pt x="1058986" y="0"/>
                </a:lnTo>
                <a:lnTo>
                  <a:pt x="1058986" y="1058986"/>
                </a:lnTo>
                <a:lnTo>
                  <a:pt x="0" y="1058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24" tIns="24124" rIns="24124" bIns="24124" numCol="1" spcCol="1270" anchor="ctr" anchorCtr="0">
            <a:noAutofit/>
          </a:bodyPr>
          <a:lstStyle/>
          <a:p>
            <a:pPr marL="0" lvl="0" indent="0" algn="ctr" defTabSz="8442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99" kern="1200">
                <a:solidFill>
                  <a:schemeClr val="tx2"/>
                </a:solidFill>
              </a:rPr>
              <a:t>Spot</a:t>
            </a:r>
          </a:p>
        </p:txBody>
      </p:sp>
      <p:sp>
        <p:nvSpPr>
          <p:cNvPr id="6" name="Arrow: Circular 5">
            <a:extLst>
              <a:ext uri="{FF2B5EF4-FFF2-40B4-BE49-F238E27FC236}">
                <a16:creationId xmlns:a16="http://schemas.microsoft.com/office/drawing/2014/main" id="{EE344866-0A37-4048-A6BD-1E3B49A5B7C9}"/>
              </a:ext>
            </a:extLst>
          </p:cNvPr>
          <p:cNvSpPr/>
          <p:nvPr/>
        </p:nvSpPr>
        <p:spPr>
          <a:xfrm>
            <a:off x="2757573" y="1385090"/>
            <a:ext cx="5179012" cy="5179012"/>
          </a:xfrm>
          <a:prstGeom prst="circularArrow">
            <a:avLst>
              <a:gd name="adj1" fmla="val 3986"/>
              <a:gd name="adj2" fmla="val 250042"/>
              <a:gd name="adj3" fmla="val 20574202"/>
              <a:gd name="adj4" fmla="val 18981888"/>
              <a:gd name="adj5" fmla="val 4651"/>
            </a:avLst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F0BEE74-09F8-45FD-8066-20D9EB4EBD9D}"/>
              </a:ext>
            </a:extLst>
          </p:cNvPr>
          <p:cNvSpPr txBox="1">
            <a:spLocks/>
          </p:cNvSpPr>
          <p:nvPr/>
        </p:nvSpPr>
        <p:spPr>
          <a:xfrm>
            <a:off x="1103025" y="2053277"/>
            <a:ext cx="8944211" cy="41943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999"/>
              <a:t>Situational Awareness &amp; Intelligence</a:t>
            </a:r>
          </a:p>
          <a:p>
            <a:r>
              <a:rPr lang="en-US" sz="1999"/>
              <a:t>Intelligence Recruitment Cycle</a:t>
            </a:r>
          </a:p>
          <a:p>
            <a:r>
              <a:rPr lang="en-US" sz="1999"/>
              <a:t>Professional Behavior</a:t>
            </a:r>
          </a:p>
          <a:p>
            <a:endParaRPr lang="en-US" sz="1999"/>
          </a:p>
        </p:txBody>
      </p:sp>
    </p:spTree>
    <p:extLst>
      <p:ext uri="{BB962C8B-B14F-4D97-AF65-F5344CB8AC3E}">
        <p14:creationId xmlns:p14="http://schemas.microsoft.com/office/powerpoint/2010/main" val="342055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FDFA-A719-4D63-8A77-299F78A1B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Recruitment Cycle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15F1008-4D2C-48FF-9F8F-90FC6433E3AB}"/>
              </a:ext>
            </a:extLst>
          </p:cNvPr>
          <p:cNvSpPr/>
          <p:nvPr/>
        </p:nvSpPr>
        <p:spPr>
          <a:xfrm>
            <a:off x="6000650" y="1396351"/>
            <a:ext cx="1058710" cy="1058710"/>
          </a:xfrm>
          <a:custGeom>
            <a:avLst/>
            <a:gdLst>
              <a:gd name="connsiteX0" fmla="*/ 0 w 1058986"/>
              <a:gd name="connsiteY0" fmla="*/ 0 h 1058986"/>
              <a:gd name="connsiteX1" fmla="*/ 1058986 w 1058986"/>
              <a:gd name="connsiteY1" fmla="*/ 0 h 1058986"/>
              <a:gd name="connsiteX2" fmla="*/ 1058986 w 1058986"/>
              <a:gd name="connsiteY2" fmla="*/ 1058986 h 1058986"/>
              <a:gd name="connsiteX3" fmla="*/ 0 w 1058986"/>
              <a:gd name="connsiteY3" fmla="*/ 1058986 h 1058986"/>
              <a:gd name="connsiteX4" fmla="*/ 0 w 1058986"/>
              <a:gd name="connsiteY4" fmla="*/ 0 h 105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986" h="1058986">
                <a:moveTo>
                  <a:pt x="0" y="0"/>
                </a:moveTo>
                <a:lnTo>
                  <a:pt x="1058986" y="0"/>
                </a:lnTo>
                <a:lnTo>
                  <a:pt x="1058986" y="1058986"/>
                </a:lnTo>
                <a:lnTo>
                  <a:pt x="0" y="1058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24" tIns="24124" rIns="24124" bIns="24124" numCol="1" spcCol="1270" anchor="ctr" anchorCtr="0">
            <a:noAutofit/>
          </a:bodyPr>
          <a:lstStyle/>
          <a:p>
            <a:pPr marL="0" lvl="0" indent="0" algn="ctr" defTabSz="8442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99" kern="1200">
                <a:solidFill>
                  <a:schemeClr val="tx2"/>
                </a:solidFill>
              </a:rPr>
              <a:t>Spot</a:t>
            </a:r>
          </a:p>
        </p:txBody>
      </p:sp>
      <p:sp>
        <p:nvSpPr>
          <p:cNvPr id="6" name="Arrow: Circular 5">
            <a:extLst>
              <a:ext uri="{FF2B5EF4-FFF2-40B4-BE49-F238E27FC236}">
                <a16:creationId xmlns:a16="http://schemas.microsoft.com/office/drawing/2014/main" id="{608098F5-8518-44EC-BF5A-165F70F9784B}"/>
              </a:ext>
            </a:extLst>
          </p:cNvPr>
          <p:cNvSpPr/>
          <p:nvPr/>
        </p:nvSpPr>
        <p:spPr>
          <a:xfrm>
            <a:off x="2757573" y="1385090"/>
            <a:ext cx="5179012" cy="5179012"/>
          </a:xfrm>
          <a:prstGeom prst="circularArrow">
            <a:avLst>
              <a:gd name="adj1" fmla="val 3986"/>
              <a:gd name="adj2" fmla="val 250042"/>
              <a:gd name="adj3" fmla="val 20574202"/>
              <a:gd name="adj4" fmla="val 18981888"/>
              <a:gd name="adj5" fmla="val 4651"/>
            </a:avLst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FA25307-449B-46BF-A9AC-E6C1E520BE8A}"/>
              </a:ext>
            </a:extLst>
          </p:cNvPr>
          <p:cNvSpPr/>
          <p:nvPr/>
        </p:nvSpPr>
        <p:spPr>
          <a:xfrm>
            <a:off x="7183576" y="3445240"/>
            <a:ext cx="1058710" cy="1058710"/>
          </a:xfrm>
          <a:custGeom>
            <a:avLst/>
            <a:gdLst>
              <a:gd name="connsiteX0" fmla="*/ 0 w 1058986"/>
              <a:gd name="connsiteY0" fmla="*/ 0 h 1058986"/>
              <a:gd name="connsiteX1" fmla="*/ 1058986 w 1058986"/>
              <a:gd name="connsiteY1" fmla="*/ 0 h 1058986"/>
              <a:gd name="connsiteX2" fmla="*/ 1058986 w 1058986"/>
              <a:gd name="connsiteY2" fmla="*/ 1058986 h 1058986"/>
              <a:gd name="connsiteX3" fmla="*/ 0 w 1058986"/>
              <a:gd name="connsiteY3" fmla="*/ 1058986 h 1058986"/>
              <a:gd name="connsiteX4" fmla="*/ 0 w 1058986"/>
              <a:gd name="connsiteY4" fmla="*/ 0 h 105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986" h="1058986">
                <a:moveTo>
                  <a:pt x="0" y="0"/>
                </a:moveTo>
                <a:lnTo>
                  <a:pt x="1058986" y="0"/>
                </a:lnTo>
                <a:lnTo>
                  <a:pt x="1058986" y="1058986"/>
                </a:lnTo>
                <a:lnTo>
                  <a:pt x="0" y="1058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24" tIns="24124" rIns="24124" bIns="24124" numCol="1" spcCol="1270" anchor="ctr" anchorCtr="0">
            <a:noAutofit/>
          </a:bodyPr>
          <a:lstStyle/>
          <a:p>
            <a:pPr marL="0" lvl="0" indent="0" algn="ctr" defTabSz="8442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99" kern="1200">
                <a:solidFill>
                  <a:schemeClr val="tx2"/>
                </a:solidFill>
              </a:rPr>
              <a:t>Access</a:t>
            </a:r>
          </a:p>
        </p:txBody>
      </p:sp>
      <p:sp>
        <p:nvSpPr>
          <p:cNvPr id="8" name="Arrow: Circular 7">
            <a:extLst>
              <a:ext uri="{FF2B5EF4-FFF2-40B4-BE49-F238E27FC236}">
                <a16:creationId xmlns:a16="http://schemas.microsoft.com/office/drawing/2014/main" id="{B10EBBBB-3861-4CCB-80DA-3A19B32DAC7F}"/>
              </a:ext>
            </a:extLst>
          </p:cNvPr>
          <p:cNvSpPr/>
          <p:nvPr/>
        </p:nvSpPr>
        <p:spPr>
          <a:xfrm>
            <a:off x="2757573" y="1385090"/>
            <a:ext cx="5179012" cy="5179012"/>
          </a:xfrm>
          <a:prstGeom prst="circularArrow">
            <a:avLst>
              <a:gd name="adj1" fmla="val 3986"/>
              <a:gd name="adj2" fmla="val 250042"/>
              <a:gd name="adj3" fmla="val 2368070"/>
              <a:gd name="adj4" fmla="val 775757"/>
              <a:gd name="adj5" fmla="val 4651"/>
            </a:avLst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6219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FDFA-A719-4D63-8A77-299F78A1B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Recruitment Cycle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C35BD37-EE1D-410C-ABD1-65D50772F883}"/>
              </a:ext>
            </a:extLst>
          </p:cNvPr>
          <p:cNvSpPr/>
          <p:nvPr/>
        </p:nvSpPr>
        <p:spPr>
          <a:xfrm>
            <a:off x="6000650" y="1396351"/>
            <a:ext cx="1058710" cy="1058710"/>
          </a:xfrm>
          <a:custGeom>
            <a:avLst/>
            <a:gdLst>
              <a:gd name="connsiteX0" fmla="*/ 0 w 1058986"/>
              <a:gd name="connsiteY0" fmla="*/ 0 h 1058986"/>
              <a:gd name="connsiteX1" fmla="*/ 1058986 w 1058986"/>
              <a:gd name="connsiteY1" fmla="*/ 0 h 1058986"/>
              <a:gd name="connsiteX2" fmla="*/ 1058986 w 1058986"/>
              <a:gd name="connsiteY2" fmla="*/ 1058986 h 1058986"/>
              <a:gd name="connsiteX3" fmla="*/ 0 w 1058986"/>
              <a:gd name="connsiteY3" fmla="*/ 1058986 h 1058986"/>
              <a:gd name="connsiteX4" fmla="*/ 0 w 1058986"/>
              <a:gd name="connsiteY4" fmla="*/ 0 h 105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986" h="1058986">
                <a:moveTo>
                  <a:pt x="0" y="0"/>
                </a:moveTo>
                <a:lnTo>
                  <a:pt x="1058986" y="0"/>
                </a:lnTo>
                <a:lnTo>
                  <a:pt x="1058986" y="1058986"/>
                </a:lnTo>
                <a:lnTo>
                  <a:pt x="0" y="1058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24" tIns="24124" rIns="24124" bIns="24124" numCol="1" spcCol="1270" anchor="ctr" anchorCtr="0">
            <a:noAutofit/>
          </a:bodyPr>
          <a:lstStyle/>
          <a:p>
            <a:pPr marL="0" lvl="0" indent="0" algn="ctr" defTabSz="8442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99" kern="1200">
                <a:solidFill>
                  <a:schemeClr val="tx2"/>
                </a:solidFill>
              </a:rPr>
              <a:t>Spot</a:t>
            </a:r>
          </a:p>
        </p:txBody>
      </p:sp>
      <p:sp>
        <p:nvSpPr>
          <p:cNvPr id="6" name="Arrow: Circular 5">
            <a:extLst>
              <a:ext uri="{FF2B5EF4-FFF2-40B4-BE49-F238E27FC236}">
                <a16:creationId xmlns:a16="http://schemas.microsoft.com/office/drawing/2014/main" id="{E8D4B8D3-1462-4D5B-AF5D-1E523AE4EF3F}"/>
              </a:ext>
            </a:extLst>
          </p:cNvPr>
          <p:cNvSpPr/>
          <p:nvPr/>
        </p:nvSpPr>
        <p:spPr>
          <a:xfrm>
            <a:off x="2757573" y="1385090"/>
            <a:ext cx="5179012" cy="5179012"/>
          </a:xfrm>
          <a:prstGeom prst="circularArrow">
            <a:avLst>
              <a:gd name="adj1" fmla="val 3986"/>
              <a:gd name="adj2" fmla="val 250042"/>
              <a:gd name="adj3" fmla="val 20574202"/>
              <a:gd name="adj4" fmla="val 18981888"/>
              <a:gd name="adj5" fmla="val 4651"/>
            </a:avLst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5711D65-B1BD-4E83-8FD9-2F1495072BBB}"/>
              </a:ext>
            </a:extLst>
          </p:cNvPr>
          <p:cNvSpPr/>
          <p:nvPr/>
        </p:nvSpPr>
        <p:spPr>
          <a:xfrm>
            <a:off x="7183576" y="3445240"/>
            <a:ext cx="1058710" cy="1058710"/>
          </a:xfrm>
          <a:custGeom>
            <a:avLst/>
            <a:gdLst>
              <a:gd name="connsiteX0" fmla="*/ 0 w 1058986"/>
              <a:gd name="connsiteY0" fmla="*/ 0 h 1058986"/>
              <a:gd name="connsiteX1" fmla="*/ 1058986 w 1058986"/>
              <a:gd name="connsiteY1" fmla="*/ 0 h 1058986"/>
              <a:gd name="connsiteX2" fmla="*/ 1058986 w 1058986"/>
              <a:gd name="connsiteY2" fmla="*/ 1058986 h 1058986"/>
              <a:gd name="connsiteX3" fmla="*/ 0 w 1058986"/>
              <a:gd name="connsiteY3" fmla="*/ 1058986 h 1058986"/>
              <a:gd name="connsiteX4" fmla="*/ 0 w 1058986"/>
              <a:gd name="connsiteY4" fmla="*/ 0 h 105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986" h="1058986">
                <a:moveTo>
                  <a:pt x="0" y="0"/>
                </a:moveTo>
                <a:lnTo>
                  <a:pt x="1058986" y="0"/>
                </a:lnTo>
                <a:lnTo>
                  <a:pt x="1058986" y="1058986"/>
                </a:lnTo>
                <a:lnTo>
                  <a:pt x="0" y="1058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24" tIns="24124" rIns="24124" bIns="24124" numCol="1" spcCol="1270" anchor="ctr" anchorCtr="0">
            <a:noAutofit/>
          </a:bodyPr>
          <a:lstStyle/>
          <a:p>
            <a:pPr marL="0" lvl="0" indent="0" algn="ctr" defTabSz="8442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99" kern="1200">
                <a:solidFill>
                  <a:schemeClr val="tx2"/>
                </a:solidFill>
              </a:rPr>
              <a:t>Access</a:t>
            </a:r>
          </a:p>
        </p:txBody>
      </p:sp>
      <p:sp>
        <p:nvSpPr>
          <p:cNvPr id="8" name="Arrow: Circular 7">
            <a:extLst>
              <a:ext uri="{FF2B5EF4-FFF2-40B4-BE49-F238E27FC236}">
                <a16:creationId xmlns:a16="http://schemas.microsoft.com/office/drawing/2014/main" id="{0CFE0937-4B88-4430-8E42-4A07075B711B}"/>
              </a:ext>
            </a:extLst>
          </p:cNvPr>
          <p:cNvSpPr/>
          <p:nvPr/>
        </p:nvSpPr>
        <p:spPr>
          <a:xfrm>
            <a:off x="2757573" y="1385090"/>
            <a:ext cx="5179012" cy="5179012"/>
          </a:xfrm>
          <a:prstGeom prst="circularArrow">
            <a:avLst>
              <a:gd name="adj1" fmla="val 3986"/>
              <a:gd name="adj2" fmla="val 250042"/>
              <a:gd name="adj3" fmla="val 2368070"/>
              <a:gd name="adj4" fmla="val 775757"/>
              <a:gd name="adj5" fmla="val 4651"/>
            </a:avLst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91529CD-D5C8-46C8-A7D6-3DD82FDAB668}"/>
              </a:ext>
            </a:extLst>
          </p:cNvPr>
          <p:cNvSpPr/>
          <p:nvPr/>
        </p:nvSpPr>
        <p:spPr>
          <a:xfrm>
            <a:off x="6123169" y="5418733"/>
            <a:ext cx="1058710" cy="1058710"/>
          </a:xfrm>
          <a:custGeom>
            <a:avLst/>
            <a:gdLst>
              <a:gd name="connsiteX0" fmla="*/ 0 w 1058986"/>
              <a:gd name="connsiteY0" fmla="*/ 0 h 1058986"/>
              <a:gd name="connsiteX1" fmla="*/ 1058986 w 1058986"/>
              <a:gd name="connsiteY1" fmla="*/ 0 h 1058986"/>
              <a:gd name="connsiteX2" fmla="*/ 1058986 w 1058986"/>
              <a:gd name="connsiteY2" fmla="*/ 1058986 h 1058986"/>
              <a:gd name="connsiteX3" fmla="*/ 0 w 1058986"/>
              <a:gd name="connsiteY3" fmla="*/ 1058986 h 1058986"/>
              <a:gd name="connsiteX4" fmla="*/ 0 w 1058986"/>
              <a:gd name="connsiteY4" fmla="*/ 0 h 105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986" h="1058986">
                <a:moveTo>
                  <a:pt x="0" y="0"/>
                </a:moveTo>
                <a:lnTo>
                  <a:pt x="1058986" y="0"/>
                </a:lnTo>
                <a:lnTo>
                  <a:pt x="1058986" y="1058986"/>
                </a:lnTo>
                <a:lnTo>
                  <a:pt x="0" y="1058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24" tIns="24124" rIns="24124" bIns="24124" numCol="1" spcCol="1270" anchor="ctr" anchorCtr="0">
            <a:noAutofit/>
          </a:bodyPr>
          <a:lstStyle/>
          <a:p>
            <a:pPr marL="0" lvl="0" indent="0" algn="ctr" defTabSz="8442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99" kern="1200">
                <a:solidFill>
                  <a:schemeClr val="tx2"/>
                </a:solidFill>
              </a:rPr>
              <a:t>Develop</a:t>
            </a:r>
          </a:p>
        </p:txBody>
      </p: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19188D1B-F7D1-4D49-B99B-014F7CFEF012}"/>
              </a:ext>
            </a:extLst>
          </p:cNvPr>
          <p:cNvSpPr/>
          <p:nvPr/>
        </p:nvSpPr>
        <p:spPr>
          <a:xfrm>
            <a:off x="2757573" y="1385090"/>
            <a:ext cx="5179012" cy="5179012"/>
          </a:xfrm>
          <a:prstGeom prst="circularArrow">
            <a:avLst>
              <a:gd name="adj1" fmla="val 3986"/>
              <a:gd name="adj2" fmla="val 250042"/>
              <a:gd name="adj3" fmla="val 6112156"/>
              <a:gd name="adj4" fmla="val 4437802"/>
              <a:gd name="adj5" fmla="val 4651"/>
            </a:avLst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459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FDFA-A719-4D63-8A77-299F78A1B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Recruitment Cycle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B7DAE46-E2F5-41E5-86F8-4131DBE965C9}"/>
              </a:ext>
            </a:extLst>
          </p:cNvPr>
          <p:cNvSpPr/>
          <p:nvPr/>
        </p:nvSpPr>
        <p:spPr>
          <a:xfrm>
            <a:off x="6000650" y="1396351"/>
            <a:ext cx="1058710" cy="1058710"/>
          </a:xfrm>
          <a:custGeom>
            <a:avLst/>
            <a:gdLst>
              <a:gd name="connsiteX0" fmla="*/ 0 w 1058986"/>
              <a:gd name="connsiteY0" fmla="*/ 0 h 1058986"/>
              <a:gd name="connsiteX1" fmla="*/ 1058986 w 1058986"/>
              <a:gd name="connsiteY1" fmla="*/ 0 h 1058986"/>
              <a:gd name="connsiteX2" fmla="*/ 1058986 w 1058986"/>
              <a:gd name="connsiteY2" fmla="*/ 1058986 h 1058986"/>
              <a:gd name="connsiteX3" fmla="*/ 0 w 1058986"/>
              <a:gd name="connsiteY3" fmla="*/ 1058986 h 1058986"/>
              <a:gd name="connsiteX4" fmla="*/ 0 w 1058986"/>
              <a:gd name="connsiteY4" fmla="*/ 0 h 105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986" h="1058986">
                <a:moveTo>
                  <a:pt x="0" y="0"/>
                </a:moveTo>
                <a:lnTo>
                  <a:pt x="1058986" y="0"/>
                </a:lnTo>
                <a:lnTo>
                  <a:pt x="1058986" y="1058986"/>
                </a:lnTo>
                <a:lnTo>
                  <a:pt x="0" y="1058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24" tIns="24124" rIns="24124" bIns="24124" numCol="1" spcCol="1270" anchor="ctr" anchorCtr="0">
            <a:noAutofit/>
          </a:bodyPr>
          <a:lstStyle/>
          <a:p>
            <a:pPr marL="0" lvl="0" indent="0" algn="ctr" defTabSz="8442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99" kern="1200">
                <a:solidFill>
                  <a:schemeClr val="tx2"/>
                </a:solidFill>
              </a:rPr>
              <a:t>Spot</a:t>
            </a:r>
          </a:p>
        </p:txBody>
      </p:sp>
      <p:sp>
        <p:nvSpPr>
          <p:cNvPr id="6" name="Arrow: Circular 5">
            <a:extLst>
              <a:ext uri="{FF2B5EF4-FFF2-40B4-BE49-F238E27FC236}">
                <a16:creationId xmlns:a16="http://schemas.microsoft.com/office/drawing/2014/main" id="{5DE3DB7E-7862-42F0-BA51-8FC990D1F5C8}"/>
              </a:ext>
            </a:extLst>
          </p:cNvPr>
          <p:cNvSpPr/>
          <p:nvPr/>
        </p:nvSpPr>
        <p:spPr>
          <a:xfrm>
            <a:off x="2757573" y="1385090"/>
            <a:ext cx="5179012" cy="5179012"/>
          </a:xfrm>
          <a:prstGeom prst="circularArrow">
            <a:avLst>
              <a:gd name="adj1" fmla="val 3986"/>
              <a:gd name="adj2" fmla="val 250042"/>
              <a:gd name="adj3" fmla="val 20574202"/>
              <a:gd name="adj4" fmla="val 18981888"/>
              <a:gd name="adj5" fmla="val 4651"/>
            </a:avLst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62E7771-320C-4CA9-B485-4CF700F6A1A8}"/>
              </a:ext>
            </a:extLst>
          </p:cNvPr>
          <p:cNvSpPr/>
          <p:nvPr/>
        </p:nvSpPr>
        <p:spPr>
          <a:xfrm>
            <a:off x="7183576" y="3445240"/>
            <a:ext cx="1058710" cy="1058710"/>
          </a:xfrm>
          <a:custGeom>
            <a:avLst/>
            <a:gdLst>
              <a:gd name="connsiteX0" fmla="*/ 0 w 1058986"/>
              <a:gd name="connsiteY0" fmla="*/ 0 h 1058986"/>
              <a:gd name="connsiteX1" fmla="*/ 1058986 w 1058986"/>
              <a:gd name="connsiteY1" fmla="*/ 0 h 1058986"/>
              <a:gd name="connsiteX2" fmla="*/ 1058986 w 1058986"/>
              <a:gd name="connsiteY2" fmla="*/ 1058986 h 1058986"/>
              <a:gd name="connsiteX3" fmla="*/ 0 w 1058986"/>
              <a:gd name="connsiteY3" fmla="*/ 1058986 h 1058986"/>
              <a:gd name="connsiteX4" fmla="*/ 0 w 1058986"/>
              <a:gd name="connsiteY4" fmla="*/ 0 h 105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986" h="1058986">
                <a:moveTo>
                  <a:pt x="0" y="0"/>
                </a:moveTo>
                <a:lnTo>
                  <a:pt x="1058986" y="0"/>
                </a:lnTo>
                <a:lnTo>
                  <a:pt x="1058986" y="1058986"/>
                </a:lnTo>
                <a:lnTo>
                  <a:pt x="0" y="1058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24" tIns="24124" rIns="24124" bIns="24124" numCol="1" spcCol="1270" anchor="ctr" anchorCtr="0">
            <a:noAutofit/>
          </a:bodyPr>
          <a:lstStyle/>
          <a:p>
            <a:pPr marL="0" lvl="0" indent="0" algn="ctr" defTabSz="8442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99" kern="1200">
                <a:solidFill>
                  <a:schemeClr val="tx2"/>
                </a:solidFill>
              </a:rPr>
              <a:t>Access</a:t>
            </a:r>
          </a:p>
        </p:txBody>
      </p:sp>
      <p:sp>
        <p:nvSpPr>
          <p:cNvPr id="8" name="Arrow: Circular 7">
            <a:extLst>
              <a:ext uri="{FF2B5EF4-FFF2-40B4-BE49-F238E27FC236}">
                <a16:creationId xmlns:a16="http://schemas.microsoft.com/office/drawing/2014/main" id="{1BC9F71D-81F3-4B08-A1B9-D3BEEFFD1AEA}"/>
              </a:ext>
            </a:extLst>
          </p:cNvPr>
          <p:cNvSpPr/>
          <p:nvPr/>
        </p:nvSpPr>
        <p:spPr>
          <a:xfrm>
            <a:off x="2757573" y="1385090"/>
            <a:ext cx="5179012" cy="5179012"/>
          </a:xfrm>
          <a:prstGeom prst="circularArrow">
            <a:avLst>
              <a:gd name="adj1" fmla="val 3986"/>
              <a:gd name="adj2" fmla="val 250042"/>
              <a:gd name="adj3" fmla="val 2368070"/>
              <a:gd name="adj4" fmla="val 775757"/>
              <a:gd name="adj5" fmla="val 4651"/>
            </a:avLst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5D720EC8-E6E1-40BA-AA96-FA26638C13B7}"/>
              </a:ext>
            </a:extLst>
          </p:cNvPr>
          <p:cNvSpPr/>
          <p:nvPr/>
        </p:nvSpPr>
        <p:spPr>
          <a:xfrm>
            <a:off x="2757573" y="1385090"/>
            <a:ext cx="5179012" cy="5179012"/>
          </a:xfrm>
          <a:prstGeom prst="circularArrow">
            <a:avLst>
              <a:gd name="adj1" fmla="val 3986"/>
              <a:gd name="adj2" fmla="val 250042"/>
              <a:gd name="adj3" fmla="val 6112156"/>
              <a:gd name="adj4" fmla="val 4437802"/>
              <a:gd name="adj5" fmla="val 4651"/>
            </a:avLst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59F9DEF-13FC-47ED-83B8-7F59176C890B}"/>
              </a:ext>
            </a:extLst>
          </p:cNvPr>
          <p:cNvSpPr/>
          <p:nvPr/>
        </p:nvSpPr>
        <p:spPr>
          <a:xfrm>
            <a:off x="3634796" y="5494129"/>
            <a:ext cx="1058710" cy="1058710"/>
          </a:xfrm>
          <a:custGeom>
            <a:avLst/>
            <a:gdLst>
              <a:gd name="connsiteX0" fmla="*/ 0 w 1058986"/>
              <a:gd name="connsiteY0" fmla="*/ 0 h 1058986"/>
              <a:gd name="connsiteX1" fmla="*/ 1058986 w 1058986"/>
              <a:gd name="connsiteY1" fmla="*/ 0 h 1058986"/>
              <a:gd name="connsiteX2" fmla="*/ 1058986 w 1058986"/>
              <a:gd name="connsiteY2" fmla="*/ 1058986 h 1058986"/>
              <a:gd name="connsiteX3" fmla="*/ 0 w 1058986"/>
              <a:gd name="connsiteY3" fmla="*/ 1058986 h 1058986"/>
              <a:gd name="connsiteX4" fmla="*/ 0 w 1058986"/>
              <a:gd name="connsiteY4" fmla="*/ 0 h 105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986" h="1058986">
                <a:moveTo>
                  <a:pt x="0" y="0"/>
                </a:moveTo>
                <a:lnTo>
                  <a:pt x="1058986" y="0"/>
                </a:lnTo>
                <a:lnTo>
                  <a:pt x="1058986" y="1058986"/>
                </a:lnTo>
                <a:lnTo>
                  <a:pt x="0" y="1058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24" tIns="24124" rIns="24124" bIns="24124" numCol="1" spcCol="1270" anchor="ctr" anchorCtr="0">
            <a:noAutofit/>
          </a:bodyPr>
          <a:lstStyle/>
          <a:p>
            <a:pPr marL="0" lvl="0" indent="0" algn="ctr" defTabSz="8442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99" kern="1200">
                <a:solidFill>
                  <a:schemeClr val="tx2"/>
                </a:solidFill>
              </a:rPr>
              <a:t>Recruit</a:t>
            </a:r>
          </a:p>
        </p:txBody>
      </p:sp>
      <p:sp>
        <p:nvSpPr>
          <p:cNvPr id="12" name="Arrow: Circular 11">
            <a:extLst>
              <a:ext uri="{FF2B5EF4-FFF2-40B4-BE49-F238E27FC236}">
                <a16:creationId xmlns:a16="http://schemas.microsoft.com/office/drawing/2014/main" id="{747C537B-8D64-4B33-AE9B-09D951114722}"/>
              </a:ext>
            </a:extLst>
          </p:cNvPr>
          <p:cNvSpPr/>
          <p:nvPr/>
        </p:nvSpPr>
        <p:spPr>
          <a:xfrm>
            <a:off x="2757573" y="1385090"/>
            <a:ext cx="5179012" cy="5179012"/>
          </a:xfrm>
          <a:prstGeom prst="circularArrow">
            <a:avLst>
              <a:gd name="adj1" fmla="val 3986"/>
              <a:gd name="adj2" fmla="val 250042"/>
              <a:gd name="adj3" fmla="val 9774202"/>
              <a:gd name="adj4" fmla="val 8181888"/>
              <a:gd name="adj5" fmla="val 4651"/>
            </a:avLst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17AEAD3-FC1F-44DE-9176-305F2CF9FDFA}"/>
              </a:ext>
            </a:extLst>
          </p:cNvPr>
          <p:cNvSpPr/>
          <p:nvPr/>
        </p:nvSpPr>
        <p:spPr>
          <a:xfrm>
            <a:off x="6123169" y="5418733"/>
            <a:ext cx="1058710" cy="1058710"/>
          </a:xfrm>
          <a:custGeom>
            <a:avLst/>
            <a:gdLst>
              <a:gd name="connsiteX0" fmla="*/ 0 w 1058986"/>
              <a:gd name="connsiteY0" fmla="*/ 0 h 1058986"/>
              <a:gd name="connsiteX1" fmla="*/ 1058986 w 1058986"/>
              <a:gd name="connsiteY1" fmla="*/ 0 h 1058986"/>
              <a:gd name="connsiteX2" fmla="*/ 1058986 w 1058986"/>
              <a:gd name="connsiteY2" fmla="*/ 1058986 h 1058986"/>
              <a:gd name="connsiteX3" fmla="*/ 0 w 1058986"/>
              <a:gd name="connsiteY3" fmla="*/ 1058986 h 1058986"/>
              <a:gd name="connsiteX4" fmla="*/ 0 w 1058986"/>
              <a:gd name="connsiteY4" fmla="*/ 0 h 105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986" h="1058986">
                <a:moveTo>
                  <a:pt x="0" y="0"/>
                </a:moveTo>
                <a:lnTo>
                  <a:pt x="1058986" y="0"/>
                </a:lnTo>
                <a:lnTo>
                  <a:pt x="1058986" y="1058986"/>
                </a:lnTo>
                <a:lnTo>
                  <a:pt x="0" y="1058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24" tIns="24124" rIns="24124" bIns="24124" numCol="1" spcCol="1270" anchor="ctr" anchorCtr="0">
            <a:noAutofit/>
          </a:bodyPr>
          <a:lstStyle/>
          <a:p>
            <a:pPr marL="0" lvl="0" indent="0" algn="ctr" defTabSz="8442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99" kern="1200">
                <a:solidFill>
                  <a:schemeClr val="tx2"/>
                </a:solidFill>
              </a:rPr>
              <a:t>Develop</a:t>
            </a:r>
          </a:p>
        </p:txBody>
      </p:sp>
    </p:spTree>
    <p:extLst>
      <p:ext uri="{BB962C8B-B14F-4D97-AF65-F5344CB8AC3E}">
        <p14:creationId xmlns:p14="http://schemas.microsoft.com/office/powerpoint/2010/main" val="2542059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FDFA-A719-4D63-8A77-299F78A1B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Recruitment Cycle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3AAB54D-FF09-49EC-9EB0-E71DFE0B6018}"/>
              </a:ext>
            </a:extLst>
          </p:cNvPr>
          <p:cNvSpPr/>
          <p:nvPr/>
        </p:nvSpPr>
        <p:spPr>
          <a:xfrm>
            <a:off x="6000650" y="1396351"/>
            <a:ext cx="1058710" cy="1058710"/>
          </a:xfrm>
          <a:custGeom>
            <a:avLst/>
            <a:gdLst>
              <a:gd name="connsiteX0" fmla="*/ 0 w 1058986"/>
              <a:gd name="connsiteY0" fmla="*/ 0 h 1058986"/>
              <a:gd name="connsiteX1" fmla="*/ 1058986 w 1058986"/>
              <a:gd name="connsiteY1" fmla="*/ 0 h 1058986"/>
              <a:gd name="connsiteX2" fmla="*/ 1058986 w 1058986"/>
              <a:gd name="connsiteY2" fmla="*/ 1058986 h 1058986"/>
              <a:gd name="connsiteX3" fmla="*/ 0 w 1058986"/>
              <a:gd name="connsiteY3" fmla="*/ 1058986 h 1058986"/>
              <a:gd name="connsiteX4" fmla="*/ 0 w 1058986"/>
              <a:gd name="connsiteY4" fmla="*/ 0 h 105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986" h="1058986">
                <a:moveTo>
                  <a:pt x="0" y="0"/>
                </a:moveTo>
                <a:lnTo>
                  <a:pt x="1058986" y="0"/>
                </a:lnTo>
                <a:lnTo>
                  <a:pt x="1058986" y="1058986"/>
                </a:lnTo>
                <a:lnTo>
                  <a:pt x="0" y="1058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24" tIns="24124" rIns="24124" bIns="24124" numCol="1" spcCol="1270" anchor="ctr" anchorCtr="0">
            <a:noAutofit/>
          </a:bodyPr>
          <a:lstStyle/>
          <a:p>
            <a:pPr marL="0" lvl="0" indent="0" algn="ctr" defTabSz="8442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99" kern="1200">
                <a:solidFill>
                  <a:schemeClr val="tx2"/>
                </a:solidFill>
              </a:rPr>
              <a:t>Spot</a:t>
            </a:r>
          </a:p>
        </p:txBody>
      </p:sp>
      <p:sp>
        <p:nvSpPr>
          <p:cNvPr id="6" name="Arrow: Circular 5">
            <a:extLst>
              <a:ext uri="{FF2B5EF4-FFF2-40B4-BE49-F238E27FC236}">
                <a16:creationId xmlns:a16="http://schemas.microsoft.com/office/drawing/2014/main" id="{BD3AC0B9-FE5F-49F8-A91C-9A4F5530CBA7}"/>
              </a:ext>
            </a:extLst>
          </p:cNvPr>
          <p:cNvSpPr/>
          <p:nvPr/>
        </p:nvSpPr>
        <p:spPr>
          <a:xfrm>
            <a:off x="2757573" y="1385090"/>
            <a:ext cx="5179012" cy="5179012"/>
          </a:xfrm>
          <a:prstGeom prst="circularArrow">
            <a:avLst>
              <a:gd name="adj1" fmla="val 3986"/>
              <a:gd name="adj2" fmla="val 250042"/>
              <a:gd name="adj3" fmla="val 20574202"/>
              <a:gd name="adj4" fmla="val 18981888"/>
              <a:gd name="adj5" fmla="val 4651"/>
            </a:avLst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8650-3101-4B53-BB1D-2C4960BDC29D}"/>
              </a:ext>
            </a:extLst>
          </p:cNvPr>
          <p:cNvSpPr/>
          <p:nvPr/>
        </p:nvSpPr>
        <p:spPr>
          <a:xfrm>
            <a:off x="7183576" y="3445240"/>
            <a:ext cx="1058710" cy="1058710"/>
          </a:xfrm>
          <a:custGeom>
            <a:avLst/>
            <a:gdLst>
              <a:gd name="connsiteX0" fmla="*/ 0 w 1058986"/>
              <a:gd name="connsiteY0" fmla="*/ 0 h 1058986"/>
              <a:gd name="connsiteX1" fmla="*/ 1058986 w 1058986"/>
              <a:gd name="connsiteY1" fmla="*/ 0 h 1058986"/>
              <a:gd name="connsiteX2" fmla="*/ 1058986 w 1058986"/>
              <a:gd name="connsiteY2" fmla="*/ 1058986 h 1058986"/>
              <a:gd name="connsiteX3" fmla="*/ 0 w 1058986"/>
              <a:gd name="connsiteY3" fmla="*/ 1058986 h 1058986"/>
              <a:gd name="connsiteX4" fmla="*/ 0 w 1058986"/>
              <a:gd name="connsiteY4" fmla="*/ 0 h 105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986" h="1058986">
                <a:moveTo>
                  <a:pt x="0" y="0"/>
                </a:moveTo>
                <a:lnTo>
                  <a:pt x="1058986" y="0"/>
                </a:lnTo>
                <a:lnTo>
                  <a:pt x="1058986" y="1058986"/>
                </a:lnTo>
                <a:lnTo>
                  <a:pt x="0" y="1058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24" tIns="24124" rIns="24124" bIns="24124" numCol="1" spcCol="1270" anchor="ctr" anchorCtr="0">
            <a:noAutofit/>
          </a:bodyPr>
          <a:lstStyle/>
          <a:p>
            <a:pPr marL="0" lvl="0" indent="0" algn="ctr" defTabSz="8442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99" kern="1200">
                <a:solidFill>
                  <a:schemeClr val="tx2"/>
                </a:solidFill>
              </a:rPr>
              <a:t>Access</a:t>
            </a:r>
          </a:p>
        </p:txBody>
      </p:sp>
      <p:sp>
        <p:nvSpPr>
          <p:cNvPr id="8" name="Arrow: Circular 7">
            <a:extLst>
              <a:ext uri="{FF2B5EF4-FFF2-40B4-BE49-F238E27FC236}">
                <a16:creationId xmlns:a16="http://schemas.microsoft.com/office/drawing/2014/main" id="{4888D6D1-C424-4BFB-87ED-D8E4D419861C}"/>
              </a:ext>
            </a:extLst>
          </p:cNvPr>
          <p:cNvSpPr/>
          <p:nvPr/>
        </p:nvSpPr>
        <p:spPr>
          <a:xfrm>
            <a:off x="2757573" y="1385090"/>
            <a:ext cx="5179012" cy="5179012"/>
          </a:xfrm>
          <a:prstGeom prst="circularArrow">
            <a:avLst>
              <a:gd name="adj1" fmla="val 3986"/>
              <a:gd name="adj2" fmla="val 250042"/>
              <a:gd name="adj3" fmla="val 2368070"/>
              <a:gd name="adj4" fmla="val 775757"/>
              <a:gd name="adj5" fmla="val 4651"/>
            </a:avLst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414E71C5-F306-45DB-A5B0-69C7DD9952B3}"/>
              </a:ext>
            </a:extLst>
          </p:cNvPr>
          <p:cNvSpPr/>
          <p:nvPr/>
        </p:nvSpPr>
        <p:spPr>
          <a:xfrm>
            <a:off x="2757573" y="1385090"/>
            <a:ext cx="5179012" cy="5179012"/>
          </a:xfrm>
          <a:prstGeom prst="circularArrow">
            <a:avLst>
              <a:gd name="adj1" fmla="val 3986"/>
              <a:gd name="adj2" fmla="val 250042"/>
              <a:gd name="adj3" fmla="val 6112156"/>
              <a:gd name="adj4" fmla="val 4437802"/>
              <a:gd name="adj5" fmla="val 4651"/>
            </a:avLst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EE100AB-36C8-48E7-A0F2-D44D9AF68E0E}"/>
              </a:ext>
            </a:extLst>
          </p:cNvPr>
          <p:cNvSpPr/>
          <p:nvPr/>
        </p:nvSpPr>
        <p:spPr>
          <a:xfrm>
            <a:off x="3634796" y="5494129"/>
            <a:ext cx="1058710" cy="1058710"/>
          </a:xfrm>
          <a:custGeom>
            <a:avLst/>
            <a:gdLst>
              <a:gd name="connsiteX0" fmla="*/ 0 w 1058986"/>
              <a:gd name="connsiteY0" fmla="*/ 0 h 1058986"/>
              <a:gd name="connsiteX1" fmla="*/ 1058986 w 1058986"/>
              <a:gd name="connsiteY1" fmla="*/ 0 h 1058986"/>
              <a:gd name="connsiteX2" fmla="*/ 1058986 w 1058986"/>
              <a:gd name="connsiteY2" fmla="*/ 1058986 h 1058986"/>
              <a:gd name="connsiteX3" fmla="*/ 0 w 1058986"/>
              <a:gd name="connsiteY3" fmla="*/ 1058986 h 1058986"/>
              <a:gd name="connsiteX4" fmla="*/ 0 w 1058986"/>
              <a:gd name="connsiteY4" fmla="*/ 0 h 105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986" h="1058986">
                <a:moveTo>
                  <a:pt x="0" y="0"/>
                </a:moveTo>
                <a:lnTo>
                  <a:pt x="1058986" y="0"/>
                </a:lnTo>
                <a:lnTo>
                  <a:pt x="1058986" y="1058986"/>
                </a:lnTo>
                <a:lnTo>
                  <a:pt x="0" y="1058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24" tIns="24124" rIns="24124" bIns="24124" numCol="1" spcCol="1270" anchor="ctr" anchorCtr="0">
            <a:noAutofit/>
          </a:bodyPr>
          <a:lstStyle/>
          <a:p>
            <a:pPr marL="0" lvl="0" indent="0" algn="ctr" defTabSz="8442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99" kern="1200">
                <a:solidFill>
                  <a:schemeClr val="tx2"/>
                </a:solidFill>
              </a:rPr>
              <a:t>Recruit</a:t>
            </a:r>
          </a:p>
        </p:txBody>
      </p:sp>
      <p:sp>
        <p:nvSpPr>
          <p:cNvPr id="12" name="Arrow: Circular 11">
            <a:extLst>
              <a:ext uri="{FF2B5EF4-FFF2-40B4-BE49-F238E27FC236}">
                <a16:creationId xmlns:a16="http://schemas.microsoft.com/office/drawing/2014/main" id="{D0CC609E-8CCD-4929-B24E-34E5DE023477}"/>
              </a:ext>
            </a:extLst>
          </p:cNvPr>
          <p:cNvSpPr/>
          <p:nvPr/>
        </p:nvSpPr>
        <p:spPr>
          <a:xfrm>
            <a:off x="2757573" y="1385090"/>
            <a:ext cx="5179012" cy="5179012"/>
          </a:xfrm>
          <a:prstGeom prst="circularArrow">
            <a:avLst>
              <a:gd name="adj1" fmla="val 3986"/>
              <a:gd name="adj2" fmla="val 250042"/>
              <a:gd name="adj3" fmla="val 9774202"/>
              <a:gd name="adj4" fmla="val 8181888"/>
              <a:gd name="adj5" fmla="val 4651"/>
            </a:avLst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7A5276-BAC7-49BA-89F7-6E7B15C44933}"/>
              </a:ext>
            </a:extLst>
          </p:cNvPr>
          <p:cNvSpPr/>
          <p:nvPr/>
        </p:nvSpPr>
        <p:spPr>
          <a:xfrm>
            <a:off x="2451869" y="3445240"/>
            <a:ext cx="1058710" cy="1058710"/>
          </a:xfrm>
          <a:custGeom>
            <a:avLst/>
            <a:gdLst>
              <a:gd name="connsiteX0" fmla="*/ 0 w 1058986"/>
              <a:gd name="connsiteY0" fmla="*/ 0 h 1058986"/>
              <a:gd name="connsiteX1" fmla="*/ 1058986 w 1058986"/>
              <a:gd name="connsiteY1" fmla="*/ 0 h 1058986"/>
              <a:gd name="connsiteX2" fmla="*/ 1058986 w 1058986"/>
              <a:gd name="connsiteY2" fmla="*/ 1058986 h 1058986"/>
              <a:gd name="connsiteX3" fmla="*/ 0 w 1058986"/>
              <a:gd name="connsiteY3" fmla="*/ 1058986 h 1058986"/>
              <a:gd name="connsiteX4" fmla="*/ 0 w 1058986"/>
              <a:gd name="connsiteY4" fmla="*/ 0 h 105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986" h="1058986">
                <a:moveTo>
                  <a:pt x="0" y="0"/>
                </a:moveTo>
                <a:lnTo>
                  <a:pt x="1058986" y="0"/>
                </a:lnTo>
                <a:lnTo>
                  <a:pt x="1058986" y="1058986"/>
                </a:lnTo>
                <a:lnTo>
                  <a:pt x="0" y="1058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24" tIns="24124" rIns="24124" bIns="24124" numCol="1" spcCol="1270" anchor="ctr" anchorCtr="0">
            <a:noAutofit/>
          </a:bodyPr>
          <a:lstStyle/>
          <a:p>
            <a:pPr marL="0" lvl="0" indent="0" algn="ctr" defTabSz="8442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99" kern="1200">
                <a:solidFill>
                  <a:schemeClr val="tx2"/>
                </a:solidFill>
              </a:rPr>
              <a:t>Handle</a:t>
            </a:r>
          </a:p>
        </p:txBody>
      </p:sp>
      <p:sp>
        <p:nvSpPr>
          <p:cNvPr id="14" name="Arrow: Circular 13">
            <a:extLst>
              <a:ext uri="{FF2B5EF4-FFF2-40B4-BE49-F238E27FC236}">
                <a16:creationId xmlns:a16="http://schemas.microsoft.com/office/drawing/2014/main" id="{A0CA3355-ADFA-4417-9723-E9AD316AD05B}"/>
              </a:ext>
            </a:extLst>
          </p:cNvPr>
          <p:cNvSpPr/>
          <p:nvPr/>
        </p:nvSpPr>
        <p:spPr>
          <a:xfrm>
            <a:off x="2757573" y="1461894"/>
            <a:ext cx="5179012" cy="5179012"/>
          </a:xfrm>
          <a:prstGeom prst="circularArrow">
            <a:avLst>
              <a:gd name="adj1" fmla="val 3986"/>
              <a:gd name="adj2" fmla="val 250042"/>
              <a:gd name="adj3" fmla="val 13093035"/>
              <a:gd name="adj4" fmla="val 11575757"/>
              <a:gd name="adj5" fmla="val 4651"/>
            </a:avLst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DED074-7454-40EB-A6A7-EBE9E16AC6A6}"/>
              </a:ext>
            </a:extLst>
          </p:cNvPr>
          <p:cNvSpPr/>
          <p:nvPr/>
        </p:nvSpPr>
        <p:spPr>
          <a:xfrm>
            <a:off x="6123169" y="5418733"/>
            <a:ext cx="1058710" cy="1058710"/>
          </a:xfrm>
          <a:custGeom>
            <a:avLst/>
            <a:gdLst>
              <a:gd name="connsiteX0" fmla="*/ 0 w 1058986"/>
              <a:gd name="connsiteY0" fmla="*/ 0 h 1058986"/>
              <a:gd name="connsiteX1" fmla="*/ 1058986 w 1058986"/>
              <a:gd name="connsiteY1" fmla="*/ 0 h 1058986"/>
              <a:gd name="connsiteX2" fmla="*/ 1058986 w 1058986"/>
              <a:gd name="connsiteY2" fmla="*/ 1058986 h 1058986"/>
              <a:gd name="connsiteX3" fmla="*/ 0 w 1058986"/>
              <a:gd name="connsiteY3" fmla="*/ 1058986 h 1058986"/>
              <a:gd name="connsiteX4" fmla="*/ 0 w 1058986"/>
              <a:gd name="connsiteY4" fmla="*/ 0 h 105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986" h="1058986">
                <a:moveTo>
                  <a:pt x="0" y="0"/>
                </a:moveTo>
                <a:lnTo>
                  <a:pt x="1058986" y="0"/>
                </a:lnTo>
                <a:lnTo>
                  <a:pt x="1058986" y="1058986"/>
                </a:lnTo>
                <a:lnTo>
                  <a:pt x="0" y="1058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24" tIns="24124" rIns="24124" bIns="24124" numCol="1" spcCol="1270" anchor="ctr" anchorCtr="0">
            <a:noAutofit/>
          </a:bodyPr>
          <a:lstStyle/>
          <a:p>
            <a:pPr marL="0" lvl="0" indent="0" algn="ctr" defTabSz="8442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99" kern="1200">
                <a:solidFill>
                  <a:schemeClr val="tx2"/>
                </a:solidFill>
              </a:rPr>
              <a:t>Develop</a:t>
            </a:r>
          </a:p>
        </p:txBody>
      </p:sp>
    </p:spTree>
    <p:extLst>
      <p:ext uri="{BB962C8B-B14F-4D97-AF65-F5344CB8AC3E}">
        <p14:creationId xmlns:p14="http://schemas.microsoft.com/office/powerpoint/2010/main" val="13044338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waves nature presentation (widescreen).potx" id="{1FE9163D-5548-432F-82B6-65BFDB1BFAF3}" vid="{2D48191D-94F2-482B-9433-3810ECBC617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5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440cae-f017-45ad-842e-5f6019485da3" xsi:nil="true"/>
    <lcf76f155ced4ddcb4097134ff3c332f xmlns="affa5b35-5285-455a-8892-0eff34bbc80b">
      <Terms xmlns="http://schemas.microsoft.com/office/infopath/2007/PartnerControls"/>
    </lcf76f155ced4ddcb4097134ff3c332f>
    <SharedWithUsers xmlns="d5440cae-f017-45ad-842e-5f6019485da3">
      <UserInfo>
        <DisplayName>Moore, Jimmy K.</DisplayName>
        <AccountId>996</AccountId>
        <AccountType/>
      </UserInfo>
      <UserInfo>
        <DisplayName>Bannister, Samar B.</DisplayName>
        <AccountId>1004</AccountId>
        <AccountType/>
      </UserInfo>
      <UserInfo>
        <DisplayName>Fowler, Jessica L.</DisplayName>
        <AccountId>1159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4BC168ECAD8047B848DD6CBCC24AB9" ma:contentTypeVersion="18" ma:contentTypeDescription="Create a new document." ma:contentTypeScope="" ma:versionID="0a031c20d366d840ec2efd033ab26d3a">
  <xsd:schema xmlns:xsd="http://www.w3.org/2001/XMLSchema" xmlns:xs="http://www.w3.org/2001/XMLSchema" xmlns:p="http://schemas.microsoft.com/office/2006/metadata/properties" xmlns:ns2="affa5b35-5285-455a-8892-0eff34bbc80b" xmlns:ns3="d5440cae-f017-45ad-842e-5f6019485da3" targetNamespace="http://schemas.microsoft.com/office/2006/metadata/properties" ma:root="true" ma:fieldsID="d0d38e0609b31f8bca2973c98a974a6c" ns2:_="" ns3:_="">
    <xsd:import namespace="affa5b35-5285-455a-8892-0eff34bbc80b"/>
    <xsd:import namespace="d5440cae-f017-45ad-842e-5f6019485d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a5b35-5285-455a-8892-0eff34bbc8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83bc46b-4057-41f4-991b-27294c6de7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40cae-f017-45ad-842e-5f6019485da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f629447-1521-4228-b352-f96bc1f8242f}" ma:internalName="TaxCatchAll" ma:showField="CatchAllData" ma:web="d5440cae-f017-45ad-842e-5f6019485d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5C5BB1-9D2C-412A-AE6C-0FC75190A4CE}">
  <ds:schemaRefs>
    <ds:schemaRef ds:uri="7552fb28-6fe4-4450-8b84-bf939ba492ae"/>
    <ds:schemaRef ds:uri="84684e5f-8b6c-4e3d-a92c-7f309e410d61"/>
    <ds:schemaRef ds:uri="affa5b35-5285-455a-8892-0eff34bbc80b"/>
    <ds:schemaRef ds:uri="d5440cae-f017-45ad-842e-5f6019485d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16AE13-0A81-472F-91F1-14D6EA1A2D1F}">
  <ds:schemaRefs>
    <ds:schemaRef ds:uri="affa5b35-5285-455a-8892-0eff34bbc80b"/>
    <ds:schemaRef ds:uri="d5440cae-f017-45ad-842e-5f6019485d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waves nature presentation (widescreen)</Template>
  <Application>Microsoft Office PowerPoint</Application>
  <PresentationFormat>Custom</PresentationFormat>
  <Slides>16</Slides>
  <Notes>9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Ocean Waves 16x9</vt:lpstr>
      <vt:lpstr>Custom Design</vt:lpstr>
      <vt:lpstr>1_Custom Design</vt:lpstr>
      <vt:lpstr>Ion</vt:lpstr>
      <vt:lpstr>Training Ship Golden Bear  Summer Sea Term 2024  Cadet Meeting #6: April 23rd, 2024  Security Brief &amp; Handbook Signing  Captain Bannister Commandant Moore NCIS Special Agent Inka Noonan FBI Staff Operations Specialist Kasey Malcoun FBI Special Agent Ryan Kinder </vt:lpstr>
      <vt:lpstr>TSGB Summer Sea Term Counterintelligence Briefing - 2024</vt:lpstr>
      <vt:lpstr>Agenda</vt:lpstr>
      <vt:lpstr>Situational Awareness</vt:lpstr>
      <vt:lpstr>Recruitment Cycle</vt:lpstr>
      <vt:lpstr>Recruitment Cycle</vt:lpstr>
      <vt:lpstr>Recruitment Cycle</vt:lpstr>
      <vt:lpstr>Recruitment Cycle</vt:lpstr>
      <vt:lpstr>Recruitment Cycle</vt:lpstr>
      <vt:lpstr>Recruitment Cycle</vt:lpstr>
      <vt:lpstr>General Suggestions</vt:lpstr>
      <vt:lpstr>Underlying Assumption </vt:lpstr>
      <vt:lpstr>Professionalism</vt:lpstr>
      <vt:lpstr>PowerPoint Presentation</vt:lpstr>
      <vt:lpstr>PowerPoint Presentation</vt:lpstr>
      <vt:lpstr>Handbook Signing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Sick Bay on TSGB</dc:title>
  <dc:creator>Chou, Grace S</dc:creator>
  <cp:revision>2</cp:revision>
  <dcterms:created xsi:type="dcterms:W3CDTF">2021-04-23T23:43:45Z</dcterms:created>
  <dcterms:modified xsi:type="dcterms:W3CDTF">2024-04-23T17:56:12Z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0x010100164BC168ECAD8047B848DD6CBCC24AB9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MediaServiceImageTags">
    <vt:lpwstr/>
  </property>
</Properties>
</file>