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59" r:id="rId5"/>
    <p:sldId id="260" r:id="rId6"/>
    <p:sldId id="262" r:id="rId7"/>
    <p:sldId id="261" r:id="rId8"/>
    <p:sldId id="264"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7C4A6-AF06-4865-9CF4-0F5EF170F81E}" v="230" dt="2024-03-28T18:06:04.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90" autoAdjust="0"/>
  </p:normalViewPr>
  <p:slideViewPr>
    <p:cSldViewPr snapToGrid="0">
      <p:cViewPr varScale="1">
        <p:scale>
          <a:sx n="93" d="100"/>
          <a:sy n="93" d="100"/>
        </p:scale>
        <p:origin x="12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654A3-7213-463E-B4BD-C68EC74DDD0C}" type="datetimeFigureOut">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E332F-3338-4683-B715-0190178083E6}" type="slidenum">
              <a:t>‹#›</a:t>
            </a:fld>
            <a:endParaRPr lang="en-US"/>
          </a:p>
        </p:txBody>
      </p:sp>
    </p:spTree>
    <p:extLst>
      <p:ext uri="{BB962C8B-B14F-4D97-AF65-F5344CB8AC3E}">
        <p14:creationId xmlns:p14="http://schemas.microsoft.com/office/powerpoint/2010/main" val="112709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MS Mincho" panose="02020609040205080304" pitchFamily="49" charset="-128"/>
                <a:cs typeface="Arial" panose="020B0604020202020204" pitchFamily="34" charset="0"/>
              </a:rPr>
              <a:t>Description of deliverable: Students preparing to take MT License exams should be able to look at this document and be able to organize their studying in an efficient way. The first part of the presentation outlines the timeline for mates study, with focus on the best way to practice problems, memorize certain constants, and keep the mind and body fresh as exam day approaches, with some emphasis on what studying should be done the month, the week, and the night before exams. The second part of the presentation outlines the critical skills and common stumbling blocks pertaining to each of the 7 exams within the mate’s exam block. The ordering of the 7 exams is the order as given in the 2024 January exam session as administered at CMA.</a:t>
            </a:r>
          </a:p>
          <a:p>
            <a:endParaRPr lang="en-US" dirty="0"/>
          </a:p>
          <a:p>
            <a:r>
              <a:rPr lang="en-US" dirty="0"/>
              <a:t>In the first section, we'll delve into a timeline for preparing for your mates' exams efficiently. It's crucial to organize your study approach as per the time available. Let's break it down:</a:t>
            </a:r>
          </a:p>
        </p:txBody>
      </p:sp>
      <p:sp>
        <p:nvSpPr>
          <p:cNvPr id="4" name="Slide Number Placeholder 3"/>
          <p:cNvSpPr>
            <a:spLocks noGrp="1"/>
          </p:cNvSpPr>
          <p:nvPr>
            <p:ph type="sldNum" sz="quarter" idx="5"/>
          </p:nvPr>
        </p:nvSpPr>
        <p:spPr/>
        <p:txBody>
          <a:bodyPr/>
          <a:lstStyle/>
          <a:p>
            <a:fld id="{2B4E332F-3338-4683-B715-0190178083E6}" type="slidenum">
              <a:rPr lang="en-US" smtClean="0"/>
              <a:t>1</a:t>
            </a:fld>
            <a:endParaRPr lang="en-US"/>
          </a:p>
        </p:txBody>
      </p:sp>
    </p:spTree>
    <p:extLst>
      <p:ext uri="{BB962C8B-B14F-4D97-AF65-F5344CB8AC3E}">
        <p14:creationId xmlns:p14="http://schemas.microsoft.com/office/powerpoint/2010/main" val="411783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a:t>
            </a:r>
          </a:p>
          <a:p>
            <a:r>
              <a:rPr lang="en-US" dirty="0"/>
              <a:t>Study blind, review, and retake tests to reinforce understanding. Prioritize confident questions, math problems, and lookups during the exam, and always double-check your work.</a:t>
            </a:r>
          </a:p>
          <a:p>
            <a:r>
              <a:rPr lang="en-US" dirty="0"/>
              <a:t>By following these strategies, you'll be well-prepared to tackle your Marine Transportation License exams with confidence. Remember, consistent practice and strategic preparation are key to success.</a:t>
            </a:r>
          </a:p>
          <a:p>
            <a:endParaRPr lang="en-US" dirty="0"/>
          </a:p>
        </p:txBody>
      </p:sp>
      <p:sp>
        <p:nvSpPr>
          <p:cNvPr id="4" name="Slide Number Placeholder 3"/>
          <p:cNvSpPr>
            <a:spLocks noGrp="1"/>
          </p:cNvSpPr>
          <p:nvPr>
            <p:ph type="sldNum" sz="quarter" idx="5"/>
          </p:nvPr>
        </p:nvSpPr>
        <p:spPr/>
        <p:txBody>
          <a:bodyPr/>
          <a:lstStyle/>
          <a:p>
            <a:fld id="{2B4E332F-3338-4683-B715-0190178083E6}" type="slidenum">
              <a:rPr lang="en-US" smtClean="0"/>
              <a:t>10</a:t>
            </a:fld>
            <a:endParaRPr lang="en-US"/>
          </a:p>
        </p:txBody>
      </p:sp>
    </p:spTree>
    <p:extLst>
      <p:ext uri="{BB962C8B-B14F-4D97-AF65-F5344CB8AC3E}">
        <p14:creationId xmlns:p14="http://schemas.microsoft.com/office/powerpoint/2010/main" val="328632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a:t>
            </a:r>
          </a:p>
          <a:p>
            <a:r>
              <a:rPr lang="en-US" dirty="0"/>
              <a:t>During this phase, your goal is to familiarize yourself with Lapware and its solutions presentation. Avoid taking shortcuts at this stage. Focus on brushing up on the basics and finding efficiency in plotting.</a:t>
            </a:r>
          </a:p>
        </p:txBody>
      </p:sp>
      <p:sp>
        <p:nvSpPr>
          <p:cNvPr id="4" name="Slide Number Placeholder 3"/>
          <p:cNvSpPr>
            <a:spLocks noGrp="1"/>
          </p:cNvSpPr>
          <p:nvPr>
            <p:ph type="sldNum" sz="quarter" idx="5"/>
          </p:nvPr>
        </p:nvSpPr>
        <p:spPr/>
        <p:txBody>
          <a:bodyPr/>
          <a:lstStyle/>
          <a:p>
            <a:fld id="{2B4E332F-3338-4683-B715-0190178083E6}" type="slidenum">
              <a:rPr lang="en-US" smtClean="0"/>
              <a:t>2</a:t>
            </a:fld>
            <a:endParaRPr lang="en-US"/>
          </a:p>
        </p:txBody>
      </p:sp>
    </p:spTree>
    <p:extLst>
      <p:ext uri="{BB962C8B-B14F-4D97-AF65-F5344CB8AC3E}">
        <p14:creationId xmlns:p14="http://schemas.microsoft.com/office/powerpoint/2010/main" val="372936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Joey</a:t>
            </a:r>
          </a:p>
          <a:p>
            <a:r>
              <a:rPr lang="en-US" dirty="0"/>
              <a:t>As we approach the exam month, daily practice becomes imperative. Take at least one rules test per day and focus on problem subjects. Make use of the question banks to tackle unfamiliar questions. Additionally, start rote work by tackling 200 rules questions daily and memorizing essential information.</a:t>
            </a:r>
          </a:p>
        </p:txBody>
      </p:sp>
      <p:sp>
        <p:nvSpPr>
          <p:cNvPr id="4" name="Slide Number Placeholder 3"/>
          <p:cNvSpPr>
            <a:spLocks noGrp="1"/>
          </p:cNvSpPr>
          <p:nvPr>
            <p:ph type="sldNum" sz="quarter" idx="5"/>
          </p:nvPr>
        </p:nvSpPr>
        <p:spPr/>
        <p:txBody>
          <a:bodyPr/>
          <a:lstStyle/>
          <a:p>
            <a:fld id="{2B4E332F-3338-4683-B715-0190178083E6}" type="slidenum">
              <a:rPr lang="en-US" smtClean="0"/>
              <a:t>3</a:t>
            </a:fld>
            <a:endParaRPr lang="en-US"/>
          </a:p>
        </p:txBody>
      </p:sp>
    </p:spTree>
    <p:extLst>
      <p:ext uri="{BB962C8B-B14F-4D97-AF65-F5344CB8AC3E}">
        <p14:creationId xmlns:p14="http://schemas.microsoft.com/office/powerpoint/2010/main" val="239894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Malcolm</a:t>
            </a:r>
          </a:p>
          <a:p>
            <a:r>
              <a:rPr lang="en-US" dirty="0"/>
              <a:t>As the exam week draws near, ensure your home environment is conducive to focus. Stock up on essentials, complete chores, and create a comfortable space to study. Conduct a mock-mates exam to simulate real exam conditions.</a:t>
            </a:r>
          </a:p>
        </p:txBody>
      </p:sp>
      <p:sp>
        <p:nvSpPr>
          <p:cNvPr id="4" name="Slide Number Placeholder 3"/>
          <p:cNvSpPr>
            <a:spLocks noGrp="1"/>
          </p:cNvSpPr>
          <p:nvPr>
            <p:ph type="sldNum" sz="quarter" idx="5"/>
          </p:nvPr>
        </p:nvSpPr>
        <p:spPr/>
        <p:txBody>
          <a:bodyPr/>
          <a:lstStyle/>
          <a:p>
            <a:fld id="{2B4E332F-3338-4683-B715-0190178083E6}" type="slidenum">
              <a:rPr lang="en-US" smtClean="0"/>
              <a:t>4</a:t>
            </a:fld>
            <a:endParaRPr lang="en-US"/>
          </a:p>
        </p:txBody>
      </p:sp>
    </p:spTree>
    <p:extLst>
      <p:ext uri="{BB962C8B-B14F-4D97-AF65-F5344CB8AC3E}">
        <p14:creationId xmlns:p14="http://schemas.microsoft.com/office/powerpoint/2010/main" val="26213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a:t>
            </a:r>
          </a:p>
          <a:p>
            <a:r>
              <a:rPr lang="en-US" dirty="0"/>
              <a:t>The night before the exam, review the NMC Sample Test to reinforce your knowledge and calm any last-minute nerves.</a:t>
            </a:r>
          </a:p>
        </p:txBody>
      </p:sp>
      <p:sp>
        <p:nvSpPr>
          <p:cNvPr id="4" name="Slide Number Placeholder 3"/>
          <p:cNvSpPr>
            <a:spLocks noGrp="1"/>
          </p:cNvSpPr>
          <p:nvPr>
            <p:ph type="sldNum" sz="quarter" idx="5"/>
          </p:nvPr>
        </p:nvSpPr>
        <p:spPr/>
        <p:txBody>
          <a:bodyPr/>
          <a:lstStyle/>
          <a:p>
            <a:fld id="{2B4E332F-3338-4683-B715-0190178083E6}" type="slidenum">
              <a:rPr lang="en-US" smtClean="0"/>
              <a:t>5</a:t>
            </a:fld>
            <a:endParaRPr lang="en-US"/>
          </a:p>
        </p:txBody>
      </p:sp>
    </p:spTree>
    <p:extLst>
      <p:ext uri="{BB962C8B-B14F-4D97-AF65-F5344CB8AC3E}">
        <p14:creationId xmlns:p14="http://schemas.microsoft.com/office/powerpoint/2010/main" val="31289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Jake</a:t>
            </a:r>
          </a:p>
          <a:p>
            <a:r>
              <a:rPr lang="en-US" dirty="0"/>
              <a:t>This is the first exam and sets the tone for the rest of the week. Go through the entire Lapware question bank and take a 50-question Rules Quiz daily to reinforce your understanding.</a:t>
            </a:r>
          </a:p>
        </p:txBody>
      </p:sp>
      <p:sp>
        <p:nvSpPr>
          <p:cNvPr id="4" name="Slide Number Placeholder 3"/>
          <p:cNvSpPr>
            <a:spLocks noGrp="1"/>
          </p:cNvSpPr>
          <p:nvPr>
            <p:ph type="sldNum" sz="quarter" idx="5"/>
          </p:nvPr>
        </p:nvSpPr>
        <p:spPr/>
        <p:txBody>
          <a:bodyPr/>
          <a:lstStyle/>
          <a:p>
            <a:fld id="{2B4E332F-3338-4683-B715-0190178083E6}" type="slidenum">
              <a:rPr lang="en-US" smtClean="0"/>
              <a:t>6</a:t>
            </a:fld>
            <a:endParaRPr lang="en-US"/>
          </a:p>
        </p:txBody>
      </p:sp>
    </p:spTree>
    <p:extLst>
      <p:ext uri="{BB962C8B-B14F-4D97-AF65-F5344CB8AC3E}">
        <p14:creationId xmlns:p14="http://schemas.microsoft.com/office/powerpoint/2010/main" val="344452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Calibri"/>
                <a:cs typeface="Calibri"/>
              </a:rPr>
              <a:t>Joey</a:t>
            </a:r>
          </a:p>
          <a:p>
            <a:r>
              <a:rPr lang="en-US" sz="1200" dirty="0">
                <a:ea typeface="Calibri"/>
                <a:cs typeface="Calibri"/>
              </a:rPr>
              <a:t>The thing with chart plot that's weird is the one that people freak out about the most because of the high fail rate, but the plotting is not what's hard. People beef the lookups, so practice using the physical coast pilot and light list.</a:t>
            </a:r>
          </a:p>
          <a:p>
            <a:r>
              <a:rPr lang="en-US" sz="1200" dirty="0">
                <a:ea typeface="Calibri"/>
                <a:cs typeface="Calibri"/>
              </a:rPr>
              <a:t>It's difficult </a:t>
            </a:r>
            <a:br>
              <a:rPr lang="en-US" sz="1200" dirty="0">
                <a:ea typeface="Calibri"/>
                <a:cs typeface="Calibri"/>
              </a:rPr>
            </a:br>
            <a:br>
              <a:rPr lang="en-US" sz="1200" dirty="0">
                <a:ea typeface="Calibri"/>
                <a:cs typeface="Calibri"/>
              </a:rPr>
            </a:br>
            <a:r>
              <a:rPr lang="en-US" dirty="0"/>
              <a:t>Chart plotting can be daunting, but remember, it's the lookups that can trip you up. Practice thinking about questions in reverse and remember that Coast Pilot lookups must be verbatim.</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B4E332F-3338-4683-B715-0190178083E6}" type="slidenum">
              <a:t>7</a:t>
            </a:fld>
            <a:endParaRPr lang="en-US"/>
          </a:p>
        </p:txBody>
      </p:sp>
    </p:spTree>
    <p:extLst>
      <p:ext uri="{BB962C8B-B14F-4D97-AF65-F5344CB8AC3E}">
        <p14:creationId xmlns:p14="http://schemas.microsoft.com/office/powerpoint/2010/main" val="140038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Malcolm</a:t>
            </a:r>
          </a:p>
          <a:p>
            <a:r>
              <a:rPr lang="en-US" dirty="0"/>
              <a:t>Unlike real-life celestial navigation, Coast Guard Celestial is more structured. Create your mnemonic devices for effective memorization and focus on developing problem-solving systems.</a:t>
            </a:r>
          </a:p>
        </p:txBody>
      </p:sp>
      <p:sp>
        <p:nvSpPr>
          <p:cNvPr id="4" name="Slide Number Placeholder 3"/>
          <p:cNvSpPr>
            <a:spLocks noGrp="1"/>
          </p:cNvSpPr>
          <p:nvPr>
            <p:ph type="sldNum" sz="quarter" idx="5"/>
          </p:nvPr>
        </p:nvSpPr>
        <p:spPr/>
        <p:txBody>
          <a:bodyPr/>
          <a:lstStyle/>
          <a:p>
            <a:fld id="{2B4E332F-3338-4683-B715-0190178083E6}" type="slidenum">
              <a:rPr lang="en-US" smtClean="0"/>
              <a:t>8</a:t>
            </a:fld>
            <a:endParaRPr lang="en-US"/>
          </a:p>
        </p:txBody>
      </p:sp>
    </p:spTree>
    <p:extLst>
      <p:ext uri="{BB962C8B-B14F-4D97-AF65-F5344CB8AC3E}">
        <p14:creationId xmlns:p14="http://schemas.microsoft.com/office/powerpoint/2010/main" val="228291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a:t>
            </a:r>
          </a:p>
          <a:p>
            <a:r>
              <a:rPr lang="en-US" dirty="0"/>
              <a:t>Pay attention to answer bubbles, and if you're stressed, avoid picturing failure. Utilize your trigonometry knowledge to simplify plotting sheets and double-check your work.</a:t>
            </a:r>
          </a:p>
        </p:txBody>
      </p:sp>
      <p:sp>
        <p:nvSpPr>
          <p:cNvPr id="4" name="Slide Number Placeholder 3"/>
          <p:cNvSpPr>
            <a:spLocks noGrp="1"/>
          </p:cNvSpPr>
          <p:nvPr>
            <p:ph type="sldNum" sz="quarter" idx="5"/>
          </p:nvPr>
        </p:nvSpPr>
        <p:spPr/>
        <p:txBody>
          <a:bodyPr/>
          <a:lstStyle/>
          <a:p>
            <a:fld id="{2B4E332F-3338-4683-B715-0190178083E6}" type="slidenum">
              <a:rPr lang="en-US" smtClean="0"/>
              <a:t>9</a:t>
            </a:fld>
            <a:endParaRPr lang="en-US"/>
          </a:p>
        </p:txBody>
      </p:sp>
    </p:spTree>
    <p:extLst>
      <p:ext uri="{BB962C8B-B14F-4D97-AF65-F5344CB8AC3E}">
        <p14:creationId xmlns:p14="http://schemas.microsoft.com/office/powerpoint/2010/main" val="55409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834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724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6088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2507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826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065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809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7865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9122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9308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0838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874680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F8E4A-75EC-5AAC-C9D9-2FE4EF256DA5}"/>
              </a:ext>
            </a:extLst>
          </p:cNvPr>
          <p:cNvSpPr>
            <a:spLocks noGrp="1"/>
          </p:cNvSpPr>
          <p:nvPr>
            <p:ph type="ctrTitle"/>
          </p:nvPr>
        </p:nvSpPr>
        <p:spPr>
          <a:xfrm>
            <a:off x="804672" y="4267832"/>
            <a:ext cx="4805996" cy="1297115"/>
          </a:xfrm>
        </p:spPr>
        <p:txBody>
          <a:bodyPr anchor="t">
            <a:normAutofit/>
          </a:bodyPr>
          <a:lstStyle/>
          <a:p>
            <a:pPr algn="l"/>
            <a:r>
              <a:rPr lang="en-US" sz="4000">
                <a:solidFill>
                  <a:schemeClr val="tx2"/>
                </a:solidFill>
                <a:ea typeface="Calibri Light"/>
                <a:cs typeface="Calibri Light"/>
              </a:rPr>
              <a:t>How to Prep for your Mates Exam</a:t>
            </a:r>
            <a:endParaRPr lang="en-US" sz="4000">
              <a:solidFill>
                <a:schemeClr val="tx2"/>
              </a:solidFill>
            </a:endParaRPr>
          </a:p>
        </p:txBody>
      </p:sp>
      <p:sp>
        <p:nvSpPr>
          <p:cNvPr id="3" name="Subtitle 2">
            <a:extLst>
              <a:ext uri="{FF2B5EF4-FFF2-40B4-BE49-F238E27FC236}">
                <a16:creationId xmlns:a16="http://schemas.microsoft.com/office/drawing/2014/main" id="{3E59C751-8619-DA5B-90CA-ADC5B9E453C8}"/>
              </a:ext>
            </a:extLst>
          </p:cNvPr>
          <p:cNvSpPr>
            <a:spLocks noGrp="1"/>
          </p:cNvSpPr>
          <p:nvPr>
            <p:ph type="subTitle" idx="1"/>
          </p:nvPr>
        </p:nvSpPr>
        <p:spPr>
          <a:xfrm>
            <a:off x="804672" y="3428999"/>
            <a:ext cx="4805691" cy="838831"/>
          </a:xfrm>
        </p:spPr>
        <p:txBody>
          <a:bodyPr vert="horz" lIns="91440" tIns="45720" rIns="91440" bIns="45720" rtlCol="0" anchor="b">
            <a:normAutofit/>
          </a:bodyPr>
          <a:lstStyle/>
          <a:p>
            <a:pPr algn="l"/>
            <a:r>
              <a:rPr lang="en-US" sz="1400">
                <a:solidFill>
                  <a:schemeClr val="tx2"/>
                </a:solidFill>
                <a:ea typeface="Calibri"/>
                <a:cs typeface="Calibri"/>
              </a:rPr>
              <a:t>By the MT Tutors</a:t>
            </a:r>
          </a:p>
          <a:p>
            <a:pPr algn="l"/>
            <a:r>
              <a:rPr lang="en-US" sz="1400">
                <a:solidFill>
                  <a:schemeClr val="tx2"/>
                </a:solidFill>
                <a:ea typeface="Calibri"/>
                <a:cs typeface="Calibri"/>
              </a:rPr>
              <a:t>Jake Banich, Josh Kuiper, David Richardson, Joey Simone, Malcolm Veach</a:t>
            </a:r>
            <a:endParaRPr lang="en-US" sz="1400">
              <a:solidFill>
                <a:schemeClr val="tx2"/>
              </a:solidFill>
            </a:endParaRPr>
          </a:p>
        </p:txBody>
      </p:sp>
      <p:grpSp>
        <p:nvGrpSpPr>
          <p:cNvPr id="64" name="Group 6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65" name="Freeform: Shape 6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Graphic 56" descr="Pencil">
            <a:extLst>
              <a:ext uri="{FF2B5EF4-FFF2-40B4-BE49-F238E27FC236}">
                <a16:creationId xmlns:a16="http://schemas.microsoft.com/office/drawing/2014/main" id="{FCE8119E-4B76-94E8-C584-9C409BD5B7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38126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C8A795-F1F4-C927-400E-B69F9775079E}"/>
              </a:ext>
            </a:extLst>
          </p:cNvPr>
          <p:cNvSpPr>
            <a:spLocks noGrp="1"/>
          </p:cNvSpPr>
          <p:nvPr>
            <p:ph type="title"/>
          </p:nvPr>
        </p:nvSpPr>
        <p:spPr>
          <a:xfrm>
            <a:off x="710387" y="681037"/>
            <a:ext cx="4080879" cy="1788811"/>
          </a:xfrm>
        </p:spPr>
        <p:txBody>
          <a:bodyPr vert="horz" lIns="91440" tIns="45720" rIns="91440" bIns="45720" rtlCol="0" anchor="ctr">
            <a:normAutofit/>
          </a:bodyPr>
          <a:lstStyle/>
          <a:p>
            <a:r>
              <a:rPr lang="en-US" sz="4000"/>
              <a:t>The Generals (Nav Gen, Deck Gen, Deck Safety)</a:t>
            </a:r>
          </a:p>
        </p:txBody>
      </p:sp>
      <p:sp>
        <p:nvSpPr>
          <p:cNvPr id="4" name="Text Placeholder 3">
            <a:extLst>
              <a:ext uri="{FF2B5EF4-FFF2-40B4-BE49-F238E27FC236}">
                <a16:creationId xmlns:a16="http://schemas.microsoft.com/office/drawing/2014/main" id="{8BAE18DE-672B-6A90-C84F-9795D626851E}"/>
              </a:ext>
            </a:extLst>
          </p:cNvPr>
          <p:cNvSpPr>
            <a:spLocks noGrp="1"/>
          </p:cNvSpPr>
          <p:nvPr>
            <p:ph type="body" sz="half" idx="2"/>
          </p:nvPr>
        </p:nvSpPr>
        <p:spPr>
          <a:xfrm>
            <a:off x="710389" y="2630161"/>
            <a:ext cx="4080880" cy="3546801"/>
          </a:xfrm>
        </p:spPr>
        <p:txBody>
          <a:bodyPr vert="horz" lIns="91440" tIns="45720" rIns="91440" bIns="45720" rtlCol="0">
            <a:normAutofit/>
          </a:bodyPr>
          <a:lstStyle/>
          <a:p>
            <a:pPr indent="-228600">
              <a:buFont typeface="Arial" panose="020B0604020202020204" pitchFamily="34" charset="0"/>
              <a:buChar char="•"/>
            </a:pPr>
            <a:r>
              <a:rPr lang="en-US" sz="1400"/>
              <a:t>i)	Studying</a:t>
            </a:r>
          </a:p>
          <a:p>
            <a:pPr lvl="1" indent="-228600">
              <a:buFont typeface="Arial" panose="020B0604020202020204" pitchFamily="34" charset="0"/>
              <a:buChar char="•"/>
            </a:pPr>
            <a:r>
              <a:rPr lang="en-US"/>
              <a:t>(1)	Go through the test once blind.</a:t>
            </a:r>
          </a:p>
          <a:p>
            <a:pPr lvl="1" indent="-228600">
              <a:buFont typeface="Arial" panose="020B0604020202020204" pitchFamily="34" charset="0"/>
              <a:buChar char="•"/>
            </a:pPr>
            <a:r>
              <a:rPr lang="en-US"/>
              <a:t>(2)	Review the questions you didn’t get right.</a:t>
            </a:r>
          </a:p>
          <a:p>
            <a:pPr lvl="1" indent="-228600">
              <a:buFont typeface="Arial" panose="020B0604020202020204" pitchFamily="34" charset="0"/>
              <a:buChar char="•"/>
            </a:pPr>
            <a:r>
              <a:rPr lang="en-US"/>
              <a:t>(3)	Try to find the answers to those questions from the texts.</a:t>
            </a:r>
          </a:p>
          <a:p>
            <a:pPr lvl="1" indent="-228600">
              <a:buFont typeface="Arial" panose="020B0604020202020204" pitchFamily="34" charset="0"/>
              <a:buChar char="•"/>
            </a:pPr>
            <a:r>
              <a:rPr lang="en-US"/>
              <a:t>(4)	Retake the test the next day.</a:t>
            </a:r>
          </a:p>
          <a:p>
            <a:pPr indent="-228600">
              <a:buFont typeface="Arial" panose="020B0604020202020204" pitchFamily="34" charset="0"/>
              <a:buChar char="•"/>
            </a:pPr>
            <a:r>
              <a:rPr lang="en-US" sz="1400"/>
              <a:t>ii)	In the Exam Environment</a:t>
            </a:r>
          </a:p>
          <a:p>
            <a:pPr lvl="1" indent="-228600">
              <a:buFont typeface="Arial" panose="020B0604020202020204" pitchFamily="34" charset="0"/>
              <a:buChar char="•"/>
            </a:pPr>
            <a:r>
              <a:rPr lang="en-US"/>
              <a:t>(1)	Do the questions you’re confident in</a:t>
            </a:r>
          </a:p>
          <a:p>
            <a:pPr lvl="1" indent="-228600">
              <a:buFont typeface="Arial" panose="020B0604020202020204" pitchFamily="34" charset="0"/>
              <a:buChar char="•"/>
            </a:pPr>
            <a:r>
              <a:rPr lang="en-US"/>
              <a:t>(2)	Do the math ones.</a:t>
            </a:r>
          </a:p>
          <a:p>
            <a:pPr lvl="1" indent="-228600">
              <a:buFont typeface="Arial" panose="020B0604020202020204" pitchFamily="34" charset="0"/>
              <a:buChar char="•"/>
            </a:pPr>
            <a:r>
              <a:rPr lang="en-US"/>
              <a:t>(3)	Do the lookups.</a:t>
            </a:r>
          </a:p>
          <a:p>
            <a:pPr lvl="1" indent="-228600">
              <a:buFont typeface="Arial" panose="020B0604020202020204" pitchFamily="34" charset="0"/>
              <a:buChar char="•"/>
            </a:pPr>
            <a:r>
              <a:rPr lang="en-US"/>
              <a:t>(4)	Guess what’s left.</a:t>
            </a:r>
          </a:p>
          <a:p>
            <a:pPr lvl="1" indent="-228600">
              <a:buFont typeface="Arial" panose="020B0604020202020204" pitchFamily="34" charset="0"/>
              <a:buChar char="•"/>
            </a:pPr>
            <a:r>
              <a:rPr lang="en-US"/>
              <a:t>(5)	DOUBLE CHECK YOUR WORK</a:t>
            </a:r>
          </a:p>
          <a:p>
            <a:pPr indent="-228600">
              <a:buFont typeface="Arial" panose="020B0604020202020204" pitchFamily="34" charset="0"/>
              <a:buChar char="•"/>
            </a:pPr>
            <a:endParaRPr lang="en-US" sz="1400"/>
          </a:p>
        </p:txBody>
      </p:sp>
      <p:sp>
        <p:nvSpPr>
          <p:cNvPr id="13" name="Rounded Rectangle 28">
            <a:extLst>
              <a:ext uri="{FF2B5EF4-FFF2-40B4-BE49-F238E27FC236}">
                <a16:creationId xmlns:a16="http://schemas.microsoft.com/office/drawing/2014/main" id="{A783CD55-1776-4C75-9A8F-D1179C0C7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Desks in empty classroom">
            <a:extLst>
              <a:ext uri="{FF2B5EF4-FFF2-40B4-BE49-F238E27FC236}">
                <a16:creationId xmlns:a16="http://schemas.microsoft.com/office/drawing/2014/main" id="{CCF94DFA-0235-EBD7-2C08-ABCE0BF05304}"/>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434" r="5769" b="3"/>
          <a:stretch/>
        </p:blipFill>
        <p:spPr>
          <a:xfrm>
            <a:off x="5441735" y="804672"/>
            <a:ext cx="5934456" cy="5248656"/>
          </a:xfrm>
          <a:prstGeom prst="rect">
            <a:avLst/>
          </a:prstGeom>
          <a:effectLst/>
        </p:spPr>
      </p:pic>
    </p:spTree>
    <p:extLst>
      <p:ext uri="{BB962C8B-B14F-4D97-AF65-F5344CB8AC3E}">
        <p14:creationId xmlns:p14="http://schemas.microsoft.com/office/powerpoint/2010/main" val="413984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C46E-BD93-2787-66C6-68E7C6F2D994}"/>
              </a:ext>
            </a:extLst>
          </p:cNvPr>
          <p:cNvSpPr>
            <a:spLocks noGrp="1"/>
          </p:cNvSpPr>
          <p:nvPr>
            <p:ph type="title"/>
          </p:nvPr>
        </p:nvSpPr>
        <p:spPr>
          <a:xfrm>
            <a:off x="7910283" y="741391"/>
            <a:ext cx="3397017" cy="1616203"/>
          </a:xfrm>
        </p:spPr>
        <p:txBody>
          <a:bodyPr vert="horz" lIns="91440" tIns="45720" rIns="91440" bIns="45720" rtlCol="0" anchor="b">
            <a:normAutofit/>
          </a:bodyPr>
          <a:lstStyle/>
          <a:p>
            <a:r>
              <a:rPr lang="en-US"/>
              <a:t>Long Term</a:t>
            </a:r>
          </a:p>
        </p:txBody>
      </p:sp>
      <p:pic>
        <p:nvPicPr>
          <p:cNvPr id="10" name="Picture Placeholder 9" descr="A screenshot of a computer&#10;&#10;Description automatically generated">
            <a:extLst>
              <a:ext uri="{FF2B5EF4-FFF2-40B4-BE49-F238E27FC236}">
                <a16:creationId xmlns:a16="http://schemas.microsoft.com/office/drawing/2014/main" id="{B3B339DB-B765-5552-1E34-70287E60513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2" b="3417"/>
          <a:stretch/>
        </p:blipFill>
        <p:spPr>
          <a:xfrm>
            <a:off x="884698" y="877413"/>
            <a:ext cx="6406903" cy="5043096"/>
          </a:xfrm>
          <a:prstGeom prst="rect">
            <a:avLst/>
          </a:prstGeom>
        </p:spPr>
      </p:pic>
      <p:grpSp>
        <p:nvGrpSpPr>
          <p:cNvPr id="52" name="Group 51">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6" name="Rectangle 15">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0BFA45F-40A0-FE51-728D-F89519575CDF}"/>
              </a:ext>
            </a:extLst>
          </p:cNvPr>
          <p:cNvSpPr>
            <a:spLocks noGrp="1"/>
          </p:cNvSpPr>
          <p:nvPr>
            <p:ph type="body" sz="half" idx="2"/>
          </p:nvPr>
        </p:nvSpPr>
        <p:spPr>
          <a:xfrm>
            <a:off x="7910284" y="2533476"/>
            <a:ext cx="3405415" cy="3447832"/>
          </a:xfrm>
        </p:spPr>
        <p:txBody>
          <a:bodyPr vert="horz" lIns="91440" tIns="45720" rIns="91440" bIns="45720" rtlCol="0" anchor="t">
            <a:normAutofit/>
          </a:bodyPr>
          <a:lstStyle/>
          <a:p>
            <a:pPr indent="-228600">
              <a:buFont typeface="Arial" panose="020B0604020202020204" pitchFamily="34" charset="0"/>
              <a:buChar char="•"/>
            </a:pPr>
            <a:r>
              <a:rPr lang="en-US" sz="2000"/>
              <a:t>Lapware is good for a year and start getting familiarity with the problems. Start early and don't think about shortcuts</a:t>
            </a:r>
          </a:p>
          <a:p>
            <a:pPr indent="-228600">
              <a:buFont typeface="Arial" panose="020B0604020202020204" pitchFamily="34" charset="0"/>
              <a:buChar char="•"/>
            </a:pPr>
            <a:r>
              <a:rPr lang="en-US" sz="2000"/>
              <a:t>3 months before test date begin to review rules of the road question bank. 200 questions a day.</a:t>
            </a:r>
          </a:p>
        </p:txBody>
      </p:sp>
    </p:spTree>
    <p:extLst>
      <p:ext uri="{BB962C8B-B14F-4D97-AF65-F5344CB8AC3E}">
        <p14:creationId xmlns:p14="http://schemas.microsoft.com/office/powerpoint/2010/main" val="328909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DBCA-E4BB-CFC1-B6B3-9B7831E8060C}"/>
              </a:ext>
            </a:extLst>
          </p:cNvPr>
          <p:cNvSpPr>
            <a:spLocks noGrp="1"/>
          </p:cNvSpPr>
          <p:nvPr>
            <p:ph type="title"/>
          </p:nvPr>
        </p:nvSpPr>
        <p:spPr>
          <a:xfrm>
            <a:off x="7910285" y="741391"/>
            <a:ext cx="3443514" cy="1616203"/>
          </a:xfrm>
        </p:spPr>
        <p:txBody>
          <a:bodyPr vert="horz" lIns="91440" tIns="45720" rIns="91440" bIns="45720" rtlCol="0" anchor="b">
            <a:normAutofit/>
          </a:bodyPr>
          <a:lstStyle/>
          <a:p>
            <a:r>
              <a:rPr lang="en-US" sz="3200" kern="1200">
                <a:latin typeface="+mj-lt"/>
                <a:ea typeface="+mj-ea"/>
                <a:cs typeface="+mj-cs"/>
              </a:rPr>
              <a:t>Month Out</a:t>
            </a:r>
          </a:p>
        </p:txBody>
      </p:sp>
      <p:pic>
        <p:nvPicPr>
          <p:cNvPr id="7" name="Content Placeholder 6" descr="A screenshot of a computer&#10;&#10;Description automatically generated">
            <a:extLst>
              <a:ext uri="{FF2B5EF4-FFF2-40B4-BE49-F238E27FC236}">
                <a16:creationId xmlns:a16="http://schemas.microsoft.com/office/drawing/2014/main" id="{555312C4-877C-8470-EBF9-A0956D906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14" y="1676486"/>
            <a:ext cx="6449549" cy="3434385"/>
          </a:xfrm>
          <a:prstGeom prst="rect">
            <a:avLst/>
          </a:prstGeom>
        </p:spPr>
      </p:pic>
      <p:sp>
        <p:nvSpPr>
          <p:cNvPr id="16" name="Content Placeholder 15">
            <a:extLst>
              <a:ext uri="{FF2B5EF4-FFF2-40B4-BE49-F238E27FC236}">
                <a16:creationId xmlns:a16="http://schemas.microsoft.com/office/drawing/2014/main" id="{9083B2A7-E223-758A-7B5B-6DF936CBA9F2}"/>
              </a:ext>
            </a:extLst>
          </p:cNvPr>
          <p:cNvSpPr>
            <a:spLocks noGrp="1"/>
          </p:cNvSpPr>
          <p:nvPr>
            <p:ph idx="1"/>
          </p:nvPr>
        </p:nvSpPr>
        <p:spPr>
          <a:xfrm>
            <a:off x="7910285" y="2533476"/>
            <a:ext cx="3443514" cy="3447832"/>
          </a:xfrm>
        </p:spPr>
        <p:txBody>
          <a:bodyPr anchor="t">
            <a:normAutofit/>
          </a:bodyPr>
          <a:lstStyle/>
          <a:p>
            <a:r>
              <a:rPr lang="en-US" sz="2000"/>
              <a:t>Take tests every day.</a:t>
            </a:r>
          </a:p>
          <a:p>
            <a:pPr lvl="1"/>
            <a:r>
              <a:rPr lang="en-US" sz="2000"/>
              <a:t>At least 1 rules test per day</a:t>
            </a:r>
          </a:p>
          <a:p>
            <a:pPr lvl="1"/>
            <a:r>
              <a:rPr lang="en-US" sz="2000"/>
              <a:t>Take tests in problem subjects.</a:t>
            </a:r>
          </a:p>
          <a:p>
            <a:pPr lvl="1"/>
            <a:r>
              <a:rPr lang="en-US" sz="2000"/>
              <a:t>Search for unfamiliar questions in the banks.</a:t>
            </a:r>
          </a:p>
          <a:p>
            <a:pPr marL="0" indent="0">
              <a:buNone/>
            </a:pPr>
            <a:endParaRPr lang="en-US" sz="2000"/>
          </a:p>
        </p:txBody>
      </p:sp>
      <p:grpSp>
        <p:nvGrpSpPr>
          <p:cNvPr id="27" name="Group 26">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 name="Rectangle 24">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903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hand holding a pen and shading circles on a sheet">
            <a:extLst>
              <a:ext uri="{FF2B5EF4-FFF2-40B4-BE49-F238E27FC236}">
                <a16:creationId xmlns:a16="http://schemas.microsoft.com/office/drawing/2014/main" id="{C567EC37-F136-0889-FF5A-0F01C060DCF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869" r="-1" b="-1"/>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88AFB-0512-3CD6-F538-079E372BB045}"/>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t>1 Week Out</a:t>
            </a:r>
          </a:p>
        </p:txBody>
      </p:sp>
      <p:sp>
        <p:nvSpPr>
          <p:cNvPr id="4" name="Content Placeholder 3">
            <a:extLst>
              <a:ext uri="{FF2B5EF4-FFF2-40B4-BE49-F238E27FC236}">
                <a16:creationId xmlns:a16="http://schemas.microsoft.com/office/drawing/2014/main" id="{6A65774F-3B38-7E61-91DF-8BC9A33DBE68}"/>
              </a:ext>
            </a:extLst>
          </p:cNvPr>
          <p:cNvSpPr>
            <a:spLocks noGrp="1"/>
          </p:cNvSpPr>
          <p:nvPr>
            <p:ph sz="half" idx="1"/>
          </p:nvPr>
        </p:nvSpPr>
        <p:spPr>
          <a:xfrm>
            <a:off x="7531610" y="2434201"/>
            <a:ext cx="3822189" cy="3742762"/>
          </a:xfrm>
        </p:spPr>
        <p:txBody>
          <a:bodyPr vert="horz" lIns="91440" tIns="45720" rIns="91440" bIns="45720" rtlCol="0">
            <a:normAutofit/>
          </a:bodyPr>
          <a:lstStyle/>
          <a:p>
            <a:r>
              <a:rPr lang="en-US" sz="2000"/>
              <a:t>Make enough food in your fridge, the few hours between tests aren't that long.</a:t>
            </a:r>
          </a:p>
          <a:p>
            <a:r>
              <a:rPr lang="en-US" sz="2000"/>
              <a:t>Make sure that there's nothing going on that can take you out of the environment, do all your chores, make sure your place is suitable for relaxing and studying. Mates is a marathon.</a:t>
            </a:r>
          </a:p>
          <a:p>
            <a:r>
              <a:rPr lang="en-US" sz="2000"/>
              <a:t>Give each test one more go in lapware.</a:t>
            </a:r>
          </a:p>
          <a:p>
            <a:endParaRPr lang="en-US" sz="2000"/>
          </a:p>
        </p:txBody>
      </p:sp>
    </p:spTree>
    <p:extLst>
      <p:ext uri="{BB962C8B-B14F-4D97-AF65-F5344CB8AC3E}">
        <p14:creationId xmlns:p14="http://schemas.microsoft.com/office/powerpoint/2010/main" val="335525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hild sleeping on books">
            <a:extLst>
              <a:ext uri="{FF2B5EF4-FFF2-40B4-BE49-F238E27FC236}">
                <a16:creationId xmlns:a16="http://schemas.microsoft.com/office/drawing/2014/main" id="{AC328C77-1759-0C26-5C9C-9A6F5B74CF1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FA4CA-05FC-4694-0A7F-28A46538EE74}"/>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The Night Before</a:t>
            </a:r>
          </a:p>
        </p:txBody>
      </p:sp>
      <p:sp>
        <p:nvSpPr>
          <p:cNvPr id="4" name="Text Placeholder 3">
            <a:extLst>
              <a:ext uri="{FF2B5EF4-FFF2-40B4-BE49-F238E27FC236}">
                <a16:creationId xmlns:a16="http://schemas.microsoft.com/office/drawing/2014/main" id="{4ADB000B-2B34-87D5-C37A-22D8FD19A1BD}"/>
              </a:ext>
            </a:extLst>
          </p:cNvPr>
          <p:cNvSpPr>
            <a:spLocks noGrp="1"/>
          </p:cNvSpPr>
          <p:nvPr>
            <p:ph type="body" sz="half" idx="2"/>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2000"/>
              <a:t>GO TO SLEEP! DON'T CRAM, SHUT YOUR MOUTH LAY DOWN AND DON'T MOVE FOR ABOUT EIGHT HOURS</a:t>
            </a:r>
          </a:p>
          <a:p>
            <a:pPr indent="-228600">
              <a:buFont typeface="Arial" panose="020B0604020202020204" pitchFamily="34" charset="0"/>
              <a:buChar char="•"/>
            </a:pPr>
            <a:r>
              <a:rPr lang="en-US" sz="2000"/>
              <a:t>Photo ID, Pencils Pens and Erasers, you may bring your own (approved) calculator.</a:t>
            </a:r>
          </a:p>
          <a:p>
            <a:pPr indent="-228600">
              <a:buFont typeface="Arial" panose="020B0604020202020204" pitchFamily="34" charset="0"/>
              <a:buChar char="•"/>
            </a:pPr>
            <a:r>
              <a:rPr lang="en-US" sz="2000"/>
              <a:t>No water or bathroom breaks during test</a:t>
            </a:r>
          </a:p>
          <a:p>
            <a:pPr indent="-228600">
              <a:buFont typeface="Arial" panose="020B0604020202020204" pitchFamily="34" charset="0"/>
              <a:buChar char="•"/>
            </a:pPr>
            <a:r>
              <a:rPr lang="en-US" sz="2000"/>
              <a:t>Coordinate in morning showing up together </a:t>
            </a: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328518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S. Coast Guard - YouTube">
            <a:extLst>
              <a:ext uri="{FF2B5EF4-FFF2-40B4-BE49-F238E27FC236}">
                <a16:creationId xmlns:a16="http://schemas.microsoft.com/office/drawing/2014/main" id="{1BFB1FA3-2A76-F230-5678-CEA21E64C068}"/>
              </a:ext>
            </a:extLst>
          </p:cNvPr>
          <p:cNvPicPr>
            <a:picLocks noChangeAspect="1"/>
          </p:cNvPicPr>
          <p:nvPr/>
        </p:nvPicPr>
        <p:blipFill rotWithShape="1">
          <a:blip r:embed="rId3"/>
          <a:srcRect t="14635" b="14442"/>
          <a:stretch/>
        </p:blipFill>
        <p:spPr>
          <a:xfrm>
            <a:off x="-523874" y="10"/>
            <a:ext cx="9669642" cy="6857990"/>
          </a:xfrm>
          <a:prstGeom prst="rect">
            <a:avLst/>
          </a:prstGeom>
        </p:spPr>
      </p:pic>
      <p:sp>
        <p:nvSpPr>
          <p:cNvPr id="7" name="Rectangle 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7835CC-E921-2525-3027-4EB9D818B692}"/>
              </a:ext>
            </a:extLst>
          </p:cNvPr>
          <p:cNvSpPr>
            <a:spLocks noGrp="1"/>
          </p:cNvSpPr>
          <p:nvPr>
            <p:ph type="title"/>
          </p:nvPr>
        </p:nvSpPr>
        <p:spPr>
          <a:xfrm>
            <a:off x="7912610" y="448469"/>
            <a:ext cx="3822189" cy="1899912"/>
          </a:xfrm>
        </p:spPr>
        <p:txBody>
          <a:bodyPr>
            <a:normAutofit/>
          </a:bodyPr>
          <a:lstStyle/>
          <a:p>
            <a:r>
              <a:rPr lang="en-US" sz="4000">
                <a:ea typeface="Calibri Light"/>
                <a:cs typeface="Calibri Light"/>
              </a:rPr>
              <a:t>Rules of the Road</a:t>
            </a:r>
            <a:endParaRPr lang="en-US" sz="4000"/>
          </a:p>
        </p:txBody>
      </p:sp>
      <p:sp>
        <p:nvSpPr>
          <p:cNvPr id="3" name="Content Placeholder 2">
            <a:extLst>
              <a:ext uri="{FF2B5EF4-FFF2-40B4-BE49-F238E27FC236}">
                <a16:creationId xmlns:a16="http://schemas.microsoft.com/office/drawing/2014/main" id="{F2CA500A-60B5-0906-3094-B7048AFECE41}"/>
              </a:ext>
            </a:extLst>
          </p:cNvPr>
          <p:cNvSpPr>
            <a:spLocks noGrp="1"/>
          </p:cNvSpPr>
          <p:nvPr>
            <p:ph idx="1"/>
          </p:nvPr>
        </p:nvSpPr>
        <p:spPr>
          <a:xfrm>
            <a:off x="8007860" y="2446107"/>
            <a:ext cx="3822189" cy="3742762"/>
          </a:xfrm>
        </p:spPr>
        <p:txBody>
          <a:bodyPr vert="horz" lIns="91440" tIns="45720" rIns="91440" bIns="45720" rtlCol="0">
            <a:normAutofit/>
          </a:bodyPr>
          <a:lstStyle/>
          <a:p>
            <a:r>
              <a:rPr lang="en-US" sz="1900">
                <a:ea typeface="Calibri"/>
                <a:cs typeface="Calibri"/>
              </a:rPr>
              <a:t>Use the lapware function where you can go through the entire question bank at least once</a:t>
            </a:r>
          </a:p>
          <a:p>
            <a:r>
              <a:rPr lang="en-US" sz="1900">
                <a:ea typeface="Calibri"/>
                <a:cs typeface="Calibri"/>
              </a:rPr>
              <a:t>Take 50Q rules quizzes every week and track your improvement</a:t>
            </a:r>
          </a:p>
          <a:p>
            <a:r>
              <a:rPr lang="en-US" sz="1900">
                <a:ea typeface="Calibri"/>
                <a:cs typeface="Calibri"/>
              </a:rPr>
              <a:t>Rules is the first exam, and it sets the tone for the whole week of testing</a:t>
            </a:r>
          </a:p>
          <a:p>
            <a:r>
              <a:rPr lang="en-US" sz="1900">
                <a:ea typeface="Calibri"/>
                <a:cs typeface="Calibri"/>
              </a:rPr>
              <a:t>Can only get 10 wrong</a:t>
            </a:r>
          </a:p>
          <a:p>
            <a:r>
              <a:rPr lang="en-US" sz="1900">
                <a:ea typeface="Calibri"/>
                <a:cs typeface="Calibri"/>
              </a:rPr>
              <a:t>No reference Material Allowed</a:t>
            </a:r>
          </a:p>
        </p:txBody>
      </p:sp>
    </p:spTree>
    <p:extLst>
      <p:ext uri="{BB962C8B-B14F-4D97-AF65-F5344CB8AC3E}">
        <p14:creationId xmlns:p14="http://schemas.microsoft.com/office/powerpoint/2010/main" val="341914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Ultimate Guide to Nautical Chart Navigation (Plotting, Reading) - Improve  Sailing">
            <a:extLst>
              <a:ext uri="{FF2B5EF4-FFF2-40B4-BE49-F238E27FC236}">
                <a16:creationId xmlns:a16="http://schemas.microsoft.com/office/drawing/2014/main" id="{DB9D78C9-0AA6-17B6-7D0C-BF29D5EA1E95}"/>
              </a:ext>
            </a:extLst>
          </p:cNvPr>
          <p:cNvPicPr>
            <a:picLocks noChangeAspect="1"/>
          </p:cNvPicPr>
          <p:nvPr/>
        </p:nvPicPr>
        <p:blipFill rotWithShape="1">
          <a:blip r:embed="rId3"/>
          <a:srcRect r="6237"/>
          <a:stretch/>
        </p:blipFill>
        <p:spPr>
          <a:xfrm>
            <a:off x="1" y="-59521"/>
            <a:ext cx="8764768" cy="6857990"/>
          </a:xfrm>
          <a:prstGeom prst="rect">
            <a:avLst/>
          </a:prstGeom>
        </p:spPr>
      </p:pic>
      <p:sp>
        <p:nvSpPr>
          <p:cNvPr id="2" name="Title 1">
            <a:extLst>
              <a:ext uri="{FF2B5EF4-FFF2-40B4-BE49-F238E27FC236}">
                <a16:creationId xmlns:a16="http://schemas.microsoft.com/office/drawing/2014/main" id="{A9A43F3E-0BF3-682D-72E7-5CD7FEA25A52}"/>
              </a:ext>
            </a:extLst>
          </p:cNvPr>
          <p:cNvSpPr>
            <a:spLocks noGrp="1"/>
          </p:cNvSpPr>
          <p:nvPr>
            <p:ph type="title"/>
          </p:nvPr>
        </p:nvSpPr>
        <p:spPr>
          <a:xfrm>
            <a:off x="8936548" y="400844"/>
            <a:ext cx="3822189" cy="1899912"/>
          </a:xfrm>
        </p:spPr>
        <p:txBody>
          <a:bodyPr>
            <a:normAutofit/>
          </a:bodyPr>
          <a:lstStyle/>
          <a:p>
            <a:r>
              <a:rPr lang="en-US" sz="4000">
                <a:ea typeface="Calibri Light"/>
                <a:cs typeface="Calibri Light"/>
              </a:rPr>
              <a:t>Chart Plot</a:t>
            </a:r>
            <a:endParaRPr lang="en-US" sz="4000"/>
          </a:p>
        </p:txBody>
      </p:sp>
      <p:sp>
        <p:nvSpPr>
          <p:cNvPr id="3" name="Content Placeholder 2">
            <a:extLst>
              <a:ext uri="{FF2B5EF4-FFF2-40B4-BE49-F238E27FC236}">
                <a16:creationId xmlns:a16="http://schemas.microsoft.com/office/drawing/2014/main" id="{473A3A84-34EA-11DB-FE5E-7E38ABF541D6}"/>
              </a:ext>
            </a:extLst>
          </p:cNvPr>
          <p:cNvSpPr>
            <a:spLocks noGrp="1"/>
          </p:cNvSpPr>
          <p:nvPr>
            <p:ph idx="1"/>
          </p:nvPr>
        </p:nvSpPr>
        <p:spPr>
          <a:xfrm>
            <a:off x="8091204" y="2434201"/>
            <a:ext cx="3822189" cy="3742762"/>
          </a:xfrm>
        </p:spPr>
        <p:txBody>
          <a:bodyPr vert="horz" lIns="91440" tIns="45720" rIns="91440" bIns="45720" rtlCol="0">
            <a:noAutofit/>
          </a:bodyPr>
          <a:lstStyle/>
          <a:p>
            <a:pPr marL="1143000" marR="0" lvl="2" indent="-228600">
              <a:lnSpc>
                <a:spcPct val="116000"/>
              </a:lnSpc>
              <a:spcBef>
                <a:spcPts val="0"/>
              </a:spcBef>
              <a:spcAft>
                <a:spcPts val="0"/>
              </a:spcAft>
              <a:buFont typeface="+mj-lt"/>
              <a:buAutoNum type="romanLcParenR"/>
            </a:pPr>
            <a:r>
              <a:rPr lang="en-US" sz="1600">
                <a:effectLst/>
                <a:latin typeface="Aptos" panose="020B0004020202020204" pitchFamily="34" charset="0"/>
                <a:ea typeface="MS Mincho" panose="02020609040205080304" pitchFamily="49" charset="-128"/>
                <a:cs typeface="Arial" panose="020B0604020202020204" pitchFamily="34" charset="0"/>
              </a:rPr>
              <a:t>Don’t Get Psyched Out</a:t>
            </a:r>
          </a:p>
          <a:p>
            <a:pPr marL="1143000" marR="0" lvl="2" indent="-228600">
              <a:lnSpc>
                <a:spcPct val="116000"/>
              </a:lnSpc>
              <a:spcBef>
                <a:spcPts val="0"/>
              </a:spcBef>
              <a:spcAft>
                <a:spcPts val="0"/>
              </a:spcAft>
              <a:buFont typeface="+mj-lt"/>
              <a:buAutoNum type="romanLcParenR"/>
            </a:pPr>
            <a:r>
              <a:rPr lang="en-US" sz="1600">
                <a:effectLst/>
                <a:latin typeface="Aptos" panose="020B0004020202020204" pitchFamily="34" charset="0"/>
                <a:ea typeface="MS Mincho" panose="02020609040205080304" pitchFamily="49" charset="-128"/>
                <a:cs typeface="Arial" panose="020B0604020202020204" pitchFamily="34" charset="0"/>
              </a:rPr>
              <a:t>The plotting isn’t the hard part, it’s the lookups that get you</a:t>
            </a:r>
          </a:p>
          <a:p>
            <a:pPr marL="1143000" marR="0" lvl="2" indent="-228600">
              <a:lnSpc>
                <a:spcPct val="116000"/>
              </a:lnSpc>
              <a:spcBef>
                <a:spcPts val="0"/>
              </a:spcBef>
              <a:spcAft>
                <a:spcPts val="0"/>
              </a:spcAft>
              <a:buFont typeface="+mj-lt"/>
              <a:buAutoNum type="romanLcParenR"/>
            </a:pPr>
            <a:r>
              <a:rPr lang="en-US" sz="1600">
                <a:effectLst/>
                <a:latin typeface="Aptos" panose="020B0004020202020204" pitchFamily="34" charset="0"/>
                <a:ea typeface="MS Mincho" panose="02020609040205080304" pitchFamily="49" charset="-128"/>
                <a:cs typeface="Arial" panose="020B0604020202020204" pitchFamily="34" charset="0"/>
              </a:rPr>
              <a:t>It's difficult to prepare for the test because the questions are weird.</a:t>
            </a:r>
          </a:p>
          <a:p>
            <a:pPr marL="1600200" marR="0" lvl="3" indent="-228600">
              <a:lnSpc>
                <a:spcPct val="116000"/>
              </a:lnSpc>
              <a:spcBef>
                <a:spcPts val="0"/>
              </a:spcBef>
              <a:spcAft>
                <a:spcPts val="0"/>
              </a:spcAft>
              <a:buFont typeface="+mj-lt"/>
              <a:buAutoNum type="arabicParenBoth"/>
            </a:pPr>
            <a:r>
              <a:rPr lang="en-US" sz="1600">
                <a:effectLst/>
                <a:latin typeface="Aptos" panose="020B0004020202020204" pitchFamily="34" charset="0"/>
                <a:ea typeface="MS Mincho" panose="02020609040205080304" pitchFamily="49" charset="-128"/>
                <a:cs typeface="Arial" panose="020B0604020202020204" pitchFamily="34" charset="0"/>
              </a:rPr>
              <a:t>Think about the questions in reverse.</a:t>
            </a:r>
          </a:p>
          <a:p>
            <a:pPr marL="1600200" marR="0" lvl="3" indent="-228600">
              <a:lnSpc>
                <a:spcPct val="116000"/>
              </a:lnSpc>
              <a:spcBef>
                <a:spcPts val="0"/>
              </a:spcBef>
              <a:spcAft>
                <a:spcPts val="800"/>
              </a:spcAft>
              <a:buFont typeface="+mj-lt"/>
              <a:buAutoNum type="arabicParenBoth"/>
            </a:pPr>
            <a:r>
              <a:rPr lang="en-US" sz="1600">
                <a:effectLst/>
                <a:latin typeface="Aptos" panose="020B0004020202020204" pitchFamily="34" charset="0"/>
                <a:ea typeface="MS Mincho" panose="02020609040205080304" pitchFamily="49" charset="-128"/>
                <a:cs typeface="Arial" panose="020B0604020202020204" pitchFamily="34" charset="0"/>
              </a:rPr>
              <a:t>COAST PILOTS LOOKUPS ARE VERBATIM, CLOSE IS NOT RIGHT</a:t>
            </a:r>
          </a:p>
        </p:txBody>
      </p:sp>
    </p:spTree>
    <p:extLst>
      <p:ext uri="{BB962C8B-B14F-4D97-AF65-F5344CB8AC3E}">
        <p14:creationId xmlns:p14="http://schemas.microsoft.com/office/powerpoint/2010/main" val="274620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1F4C-B285-CDD7-7481-1023B0008108}"/>
              </a:ext>
            </a:extLst>
          </p:cNvPr>
          <p:cNvSpPr>
            <a:spLocks noGrp="1"/>
          </p:cNvSpPr>
          <p:nvPr>
            <p:ph type="title"/>
          </p:nvPr>
        </p:nvSpPr>
        <p:spPr/>
        <p:txBody>
          <a:bodyPr/>
          <a:lstStyle/>
          <a:p>
            <a:r>
              <a:rPr lang="en-US">
                <a:solidFill>
                  <a:schemeClr val="bg1"/>
                </a:solidFill>
                <a:ea typeface="Calibri Light"/>
                <a:cs typeface="Calibri Light"/>
              </a:rPr>
              <a:t>Oceans</a:t>
            </a:r>
            <a:endParaRPr lang="en-US">
              <a:solidFill>
                <a:schemeClr val="bg1"/>
              </a:solidFill>
            </a:endParaRPr>
          </a:p>
        </p:txBody>
      </p:sp>
      <p:sp>
        <p:nvSpPr>
          <p:cNvPr id="3" name="Content Placeholder 2">
            <a:extLst>
              <a:ext uri="{FF2B5EF4-FFF2-40B4-BE49-F238E27FC236}">
                <a16:creationId xmlns:a16="http://schemas.microsoft.com/office/drawing/2014/main" id="{D82BA70E-563F-4FB2-226B-E7D19C8D02EF}"/>
              </a:ext>
            </a:extLst>
          </p:cNvPr>
          <p:cNvSpPr>
            <a:spLocks noGrp="1"/>
          </p:cNvSpPr>
          <p:nvPr>
            <p:ph idx="1"/>
          </p:nvPr>
        </p:nvSpPr>
        <p:spPr/>
        <p:txBody>
          <a:bodyPr vert="horz" lIns="91440" tIns="45720" rIns="91440" bIns="45720" rtlCol="0" anchor="t">
            <a:normAutofit/>
          </a:bodyPr>
          <a:lstStyle/>
          <a:p>
            <a:r>
              <a:rPr lang="en-US">
                <a:solidFill>
                  <a:schemeClr val="bg1"/>
                </a:solidFill>
                <a:ea typeface="Calibri"/>
                <a:cs typeface="Calibri"/>
              </a:rPr>
              <a:t>Coast Guard Celestial is not like real life celestial. It's more like Pearson's class. Being more cracked in real life is not necessarily more helpful</a:t>
            </a:r>
          </a:p>
          <a:p>
            <a:r>
              <a:rPr lang="en-US">
                <a:solidFill>
                  <a:schemeClr val="bg1"/>
                </a:solidFill>
                <a:ea typeface="Calibri"/>
                <a:cs typeface="Calibri"/>
              </a:rPr>
              <a:t>The ditties you use may not work for other people, and vice versa, the most effective one is the one you invent, because of how the memory palace works.</a:t>
            </a:r>
          </a:p>
          <a:p>
            <a:r>
              <a:rPr lang="en-US">
                <a:solidFill>
                  <a:schemeClr val="bg1"/>
                </a:solidFill>
                <a:ea typeface="Calibri"/>
                <a:cs typeface="Calibri"/>
              </a:rPr>
              <a:t>Having a system for solving problems is more important than knowing answers.</a:t>
            </a: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80346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777DB-3BC9-C6B9-1008-4934CBF62039}"/>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Terrestrial</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66017F-31D4-1A55-66E6-5D4EEDDD7841}"/>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a:t>Double check your answer bubbles, you can only get one question wrong, so don't swap two answers.</a:t>
            </a:r>
          </a:p>
          <a:p>
            <a:pPr indent="-228600">
              <a:buFont typeface="Arial" panose="020B0604020202020204" pitchFamily="34" charset="0"/>
              <a:buChar char="•"/>
            </a:pPr>
            <a:r>
              <a:rPr lang="en-US" sz="2000"/>
              <a:t>Picturing Failing while stressed causes failure.</a:t>
            </a:r>
          </a:p>
          <a:p>
            <a:pPr indent="-228600">
              <a:buFont typeface="Arial" panose="020B0604020202020204" pitchFamily="34" charset="0"/>
              <a:buChar char="•"/>
            </a:pPr>
            <a:r>
              <a:rPr lang="en-US" sz="2000"/>
              <a:t>You can calculate or you can draw, choose early which one to commit to, and don’t get fancy on the test</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diagram of a circular graph&#10;&#10;Description automatically generated">
            <a:extLst>
              <a:ext uri="{FF2B5EF4-FFF2-40B4-BE49-F238E27FC236}">
                <a16:creationId xmlns:a16="http://schemas.microsoft.com/office/drawing/2014/main" id="{32CFF976-1AF8-356B-1DEC-2E45C74B00ED}"/>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1" b="6037"/>
          <a:stretch/>
        </p:blipFill>
        <p:spPr>
          <a:xfrm>
            <a:off x="5977788" y="799352"/>
            <a:ext cx="5425410" cy="5259296"/>
          </a:xfrm>
          <a:prstGeom prst="rect">
            <a:avLst/>
          </a:prstGeom>
        </p:spPr>
      </p:pic>
    </p:spTree>
    <p:extLst>
      <p:ext uri="{BB962C8B-B14F-4D97-AF65-F5344CB8AC3E}">
        <p14:creationId xmlns:p14="http://schemas.microsoft.com/office/powerpoint/2010/main" val="362346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1146</Words>
  <Application>Microsoft Office PowerPoint</Application>
  <PresentationFormat>Widescreen</PresentationFormat>
  <Paragraphs>86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Calibri Light</vt:lpstr>
      <vt:lpstr>Office Theme</vt:lpstr>
      <vt:lpstr>How to Prep for your Mates Exam</vt:lpstr>
      <vt:lpstr>Long Term</vt:lpstr>
      <vt:lpstr>Month Out</vt:lpstr>
      <vt:lpstr>1 Week Out</vt:lpstr>
      <vt:lpstr>The Night Before</vt:lpstr>
      <vt:lpstr>Rules of the Road</vt:lpstr>
      <vt:lpstr>Chart Plot</vt:lpstr>
      <vt:lpstr>Oceans</vt:lpstr>
      <vt:lpstr>Terrestrial</vt:lpstr>
      <vt:lpstr>The Generals (Nav Gen, Deck Gen, Deck 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Nelson, Erika V.</cp:lastModifiedBy>
  <cp:revision>2</cp:revision>
  <dcterms:created xsi:type="dcterms:W3CDTF">2013-07-15T20:26:40Z</dcterms:created>
  <dcterms:modified xsi:type="dcterms:W3CDTF">2024-04-18T19:00:32Z</dcterms:modified>
</cp:coreProperties>
</file>